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672" r:id="rId2"/>
    <p:sldMasterId id="2147483660" r:id="rId3"/>
  </p:sldMasterIdLst>
  <p:sldIdLst>
    <p:sldId id="300" r:id="rId4"/>
    <p:sldId id="299" r:id="rId5"/>
    <p:sldId id="298" r:id="rId6"/>
    <p:sldId id="283" r:id="rId7"/>
    <p:sldId id="293" r:id="rId8"/>
    <p:sldId id="294" r:id="rId9"/>
    <p:sldId id="296" r:id="rId10"/>
    <p:sldId id="301" r:id="rId11"/>
    <p:sldId id="302" r:id="rId12"/>
    <p:sldId id="303" r:id="rId13"/>
    <p:sldId id="311" r:id="rId14"/>
    <p:sldId id="304" r:id="rId15"/>
    <p:sldId id="312" r:id="rId16"/>
    <p:sldId id="313" r:id="rId17"/>
    <p:sldId id="285" r:id="rId18"/>
    <p:sldId id="295"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40" r:id="rId33"/>
    <p:sldId id="327" r:id="rId34"/>
    <p:sldId id="328" r:id="rId35"/>
    <p:sldId id="329" r:id="rId36"/>
    <p:sldId id="330" r:id="rId37"/>
    <p:sldId id="331" r:id="rId38"/>
    <p:sldId id="332" r:id="rId39"/>
    <p:sldId id="333" r:id="rId40"/>
    <p:sldId id="334" r:id="rId41"/>
    <p:sldId id="287" r:id="rId42"/>
    <p:sldId id="335" r:id="rId43"/>
    <p:sldId id="336" r:id="rId44"/>
    <p:sldId id="337" r:id="rId45"/>
    <p:sldId id="338"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7" r:id="rId61"/>
    <p:sldId id="356" r:id="rId62"/>
    <p:sldId id="358" r:id="rId63"/>
    <p:sldId id="359" r:id="rId64"/>
    <p:sldId id="360" r:id="rId65"/>
    <p:sldId id="362" r:id="rId66"/>
    <p:sldId id="361" r:id="rId67"/>
    <p:sldId id="375" r:id="rId68"/>
    <p:sldId id="373" r:id="rId69"/>
    <p:sldId id="367" r:id="rId70"/>
    <p:sldId id="368" r:id="rId71"/>
    <p:sldId id="376" r:id="rId72"/>
    <p:sldId id="374" r:id="rId73"/>
    <p:sldId id="370" r:id="rId74"/>
    <p:sldId id="377" r:id="rId75"/>
    <p:sldId id="378" r:id="rId76"/>
    <p:sldId id="372" r:id="rId77"/>
    <p:sldId id="379" r:id="rId78"/>
    <p:sldId id="380" r:id="rId79"/>
    <p:sldId id="38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04FB0-ABB7-4E7C-9D73-8FBA4DAAF612}" v="458" dt="2021-09-16T07:17:05.787"/>
    <p1510:client id="{4B541C19-C5BE-41C0-BFD2-B74BEEA28071}" v="131" dt="2021-09-16T06:43:48.028"/>
    <p1510:client id="{5B3CD70E-8032-44CF-B609-7DF6B56B6F40}" v="442" dt="2021-09-17T16:07:37.931"/>
    <p1510:client id="{625703DF-11DC-40D2-AF59-9788AA935125}" v="49" dt="2021-09-18T15:34:27.637"/>
    <p1510:client id="{7D0E48E1-F1EB-46B5-BFFC-70F4A28A93EA}" v="2131" dt="2021-09-21T21:45:34.218"/>
    <p1510:client id="{84A1B879-47AC-4999-A549-AA1B17002C5F}" v="153" dt="2021-09-20T15:49:10.520"/>
    <p1510:client id="{A99D82FC-B7CF-4A1E-8C06-9787CA4E6FA2}" v="333" dt="2021-10-07T03:33:42.447"/>
    <p1510:client id="{AF985CDC-AD38-4BD0-ABE8-CFBAECC4B0CA}" v="2367" dt="2021-09-22T19:54:24.751"/>
    <p1510:client id="{C0FDC8FA-3674-4BEE-95EA-9EFE26BBBFD8}" v="96" dt="2021-09-27T04:47:49.559"/>
    <p1510:client id="{C54BF8B6-4571-41E5-8543-3CF488F398F7}" v="2319" dt="2021-09-22T08:31:29.452"/>
    <p1510:client id="{F2C0E87B-0AEE-478A-AEE8-63465889B033}" v="8" dt="2021-09-21T18:33:32.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4" d="100"/>
          <a:sy n="94" d="100"/>
        </p:scale>
        <p:origin x="6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10/6/2021</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034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10/6/2021</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3691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10/6/2021</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17585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47038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45522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04075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10/6/2021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27825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10/6/2021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70230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10/6/2021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53106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10/6/2021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96635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10/6/2021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69169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10/6/2021</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02019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07785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35011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30501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37560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58454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10/6/2021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36303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10/6/2021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348521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26873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360246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192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10/6/2021</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006961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235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41323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26758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93297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9801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99316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602238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51881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10/6/2021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02104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10/6/2021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7106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10/6/2021</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38246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10/6/2021</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56963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10/6/2021</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7903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10/6/2021</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1940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10/6/2021</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10725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10/6/2021</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58689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10/6/2021</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2238169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10/6/2021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86836854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2527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hyperlink" Target="https://www.arduino.cc/reference/en/language/variables/conversion/charcast/" TargetMode="External"/><Relationship Id="rId13" Type="http://schemas.openxmlformats.org/officeDocument/2006/relationships/hyperlink" Target="https://www.arduino.cc/reference/en/language/variables/variable-scope-qualifiers/const/" TargetMode="External"/><Relationship Id="rId18" Type="http://schemas.openxmlformats.org/officeDocument/2006/relationships/hyperlink" Target="https://www.arduino.cc/reference/en/language/variables/utilities/sizeof/" TargetMode="External"/><Relationship Id="rId3" Type="http://schemas.openxmlformats.org/officeDocument/2006/relationships/hyperlink" Target="https://www.arduino.cc/reference/en/language/variables/constants/floatingpointconstants/" TargetMode="External"/><Relationship Id="rId7" Type="http://schemas.openxmlformats.org/officeDocument/2006/relationships/hyperlink" Target="https://www.arduino.cc/reference/en/language/variables/conversion/bytecast/" TargetMode="External"/><Relationship Id="rId12" Type="http://schemas.openxmlformats.org/officeDocument/2006/relationships/hyperlink" Target="https://www.arduino.cc/reference/en/language/variables/conversion/wordcast/" TargetMode="External"/><Relationship Id="rId17" Type="http://schemas.openxmlformats.org/officeDocument/2006/relationships/hyperlink" Target="https://www.arduino.cc/reference/en/language/variables/utilities/progmem/" TargetMode="External"/><Relationship Id="rId2" Type="http://schemas.openxmlformats.org/officeDocument/2006/relationships/hyperlink" Target="https://www.arduino.cc/reference/en/language/variables/constants/constants/" TargetMode="External"/><Relationship Id="rId16" Type="http://schemas.openxmlformats.org/officeDocument/2006/relationships/hyperlink" Target="https://www.arduino.cc/reference/en/language/variables/variable-scope-qualifiers/volatile/" TargetMode="External"/><Relationship Id="rId20" Type="http://schemas.openxmlformats.org/officeDocument/2006/relationships/image" Target="../media/image13.jpeg"/><Relationship Id="rId1" Type="http://schemas.openxmlformats.org/officeDocument/2006/relationships/slideLayout" Target="../slideLayouts/slideLayout13.xml"/><Relationship Id="rId6" Type="http://schemas.openxmlformats.org/officeDocument/2006/relationships/hyperlink" Target="https://www.arduino.cc/reference/en/language/variables/conversion/unsignedlongcast/" TargetMode="External"/><Relationship Id="rId11" Type="http://schemas.openxmlformats.org/officeDocument/2006/relationships/hyperlink" Target="https://www.arduino.cc/reference/en/language/variables/conversion/longcast/" TargetMode="External"/><Relationship Id="rId5" Type="http://schemas.openxmlformats.org/officeDocument/2006/relationships/hyperlink" Target="https://www.arduino.cc/reference/en/language/variables/conversion/unsignedintcast/" TargetMode="External"/><Relationship Id="rId15" Type="http://schemas.openxmlformats.org/officeDocument/2006/relationships/hyperlink" Target="https://www.arduino.cc/reference/en/language/variables/variable-scope-qualifiers/static/" TargetMode="External"/><Relationship Id="rId10" Type="http://schemas.openxmlformats.org/officeDocument/2006/relationships/hyperlink" Target="https://www.arduino.cc/reference/en/language/variables/conversion/intcast/" TargetMode="External"/><Relationship Id="rId19" Type="http://schemas.openxmlformats.org/officeDocument/2006/relationships/image" Target="../media/image9.png"/><Relationship Id="rId4" Type="http://schemas.openxmlformats.org/officeDocument/2006/relationships/hyperlink" Target="https://www.arduino.cc/reference/en/language/variables/constants/integerconstants/" TargetMode="External"/><Relationship Id="rId9" Type="http://schemas.openxmlformats.org/officeDocument/2006/relationships/hyperlink" Target="https://www.arduino.cc/reference/en/language/variables/conversion/floatcast/" TargetMode="External"/><Relationship Id="rId14" Type="http://schemas.openxmlformats.org/officeDocument/2006/relationships/hyperlink" Target="https://www.arduino.cc/reference/en/language/variables/variable-scope-qualifiers/scope/"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arduino.cc/reference/en/language/variables/data-types/double/" TargetMode="External"/><Relationship Id="rId13" Type="http://schemas.openxmlformats.org/officeDocument/2006/relationships/hyperlink" Target="https://www.arduino.cc/reference/en/language/variables/data-types/size_t/" TargetMode="External"/><Relationship Id="rId18" Type="http://schemas.openxmlformats.org/officeDocument/2006/relationships/hyperlink" Target="https://www.arduino.cc/reference/en/language/variables/data-types/unsignedlong/" TargetMode="External"/><Relationship Id="rId3" Type="http://schemas.openxmlformats.org/officeDocument/2006/relationships/hyperlink" Target="https://www.arduino.cc/reference/en/language/variables/data-types/bool/" TargetMode="External"/><Relationship Id="rId21" Type="http://schemas.openxmlformats.org/officeDocument/2006/relationships/image" Target="../media/image13.jpeg"/><Relationship Id="rId7" Type="http://schemas.openxmlformats.org/officeDocument/2006/relationships/hyperlink" Target="https://www.arduino.cc/reference/en/language/variables/data-types/char/" TargetMode="External"/><Relationship Id="rId12" Type="http://schemas.openxmlformats.org/officeDocument/2006/relationships/hyperlink" Target="https://www.arduino.cc/reference/en/language/variables/data-types/short/" TargetMode="External"/><Relationship Id="rId17" Type="http://schemas.openxmlformats.org/officeDocument/2006/relationships/hyperlink" Target="https://www.arduino.cc/reference/en/language/variables/data-types/unsignedint/" TargetMode="External"/><Relationship Id="rId2" Type="http://schemas.openxmlformats.org/officeDocument/2006/relationships/hyperlink" Target="https://www.arduino.cc/reference/en/language/variables/data-types/array/" TargetMode="External"/><Relationship Id="rId16" Type="http://schemas.openxmlformats.org/officeDocument/2006/relationships/hyperlink" Target="https://www.arduino.cc/reference/en/language/variables/data-types/unsignedchar/" TargetMode="External"/><Relationship Id="rId20"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hyperlink" Target="https://www.arduino.cc/reference/en/language/variables/data-types/byte/" TargetMode="External"/><Relationship Id="rId11" Type="http://schemas.openxmlformats.org/officeDocument/2006/relationships/hyperlink" Target="https://www.arduino.cc/reference/en/language/variables/data-types/long/" TargetMode="External"/><Relationship Id="rId5" Type="http://schemas.openxmlformats.org/officeDocument/2006/relationships/hyperlink" Target="https://www.arduino.cc/reference/en/language/variables/data-types/boolean/" TargetMode="External"/><Relationship Id="rId15" Type="http://schemas.openxmlformats.org/officeDocument/2006/relationships/hyperlink" Target="https://www.arduino.cc/reference/en/language/variables/data-types/stringobject/" TargetMode="External"/><Relationship Id="rId10" Type="http://schemas.openxmlformats.org/officeDocument/2006/relationships/hyperlink" Target="https://www.arduino.cc/reference/en/language/variables/data-types/int/" TargetMode="External"/><Relationship Id="rId19" Type="http://schemas.openxmlformats.org/officeDocument/2006/relationships/hyperlink" Target="https://www.arduino.cc/reference/en/language/variables/data-types/void/" TargetMode="External"/><Relationship Id="rId4" Type="http://schemas.openxmlformats.org/officeDocument/2006/relationships/hyperlink" Target="https://www.arduino.cc/reference/en/language/variables/data-types/word/" TargetMode="External"/><Relationship Id="rId9" Type="http://schemas.openxmlformats.org/officeDocument/2006/relationships/hyperlink" Target="https://www.arduino.cc/reference/en/language/variables/data-types/float/" TargetMode="External"/><Relationship Id="rId14" Type="http://schemas.openxmlformats.org/officeDocument/2006/relationships/hyperlink" Target="https://www.arduino.cc/reference/en/language/variables/data-types/string/"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arduino.cc/reference/en/language/structure/control-structure/for/" TargetMode="External"/><Relationship Id="rId13" Type="http://schemas.openxmlformats.org/officeDocument/2006/relationships/hyperlink" Target="https://www.arduino.cc/reference/en/language/structure/control-structure/while/" TargetMode="External"/><Relationship Id="rId18" Type="http://schemas.openxmlformats.org/officeDocument/2006/relationships/hyperlink" Target="https://www.arduino.cc/reference/en/language/structure/further-syntax/semicolon/" TargetMode="External"/><Relationship Id="rId3" Type="http://schemas.openxmlformats.org/officeDocument/2006/relationships/hyperlink" Target="https://www.arduino.cc/reference/en/language/structure/sketch/setup/" TargetMode="External"/><Relationship Id="rId21" Type="http://schemas.openxmlformats.org/officeDocument/2006/relationships/image" Target="../media/image9.png"/><Relationship Id="rId7" Type="http://schemas.openxmlformats.org/officeDocument/2006/relationships/hyperlink" Target="https://www.arduino.cc/reference/en/language/structure/control-structure/else/" TargetMode="External"/><Relationship Id="rId12" Type="http://schemas.openxmlformats.org/officeDocument/2006/relationships/hyperlink" Target="https://www.arduino.cc/reference/en/language/structure/control-structure/switchcase/" TargetMode="External"/><Relationship Id="rId17" Type="http://schemas.openxmlformats.org/officeDocument/2006/relationships/hyperlink" Target="https://www.arduino.cc/reference/en/language/structure/further-syntax/singlelinecomment/" TargetMode="External"/><Relationship Id="rId2" Type="http://schemas.openxmlformats.org/officeDocument/2006/relationships/hyperlink" Target="https://www.arduino.cc/reference/en/language/structure/sketch/loop/" TargetMode="External"/><Relationship Id="rId16" Type="http://schemas.openxmlformats.org/officeDocument/2006/relationships/hyperlink" Target="https://www.arduino.cc/reference/en/language/structure/further-syntax/blockcomment/" TargetMode="External"/><Relationship Id="rId20" Type="http://schemas.openxmlformats.org/officeDocument/2006/relationships/hyperlink" Target="https://www.arduino.cc/reference/en/language/functions/time/millis/" TargetMode="External"/><Relationship Id="rId1" Type="http://schemas.openxmlformats.org/officeDocument/2006/relationships/slideLayout" Target="../slideLayouts/slideLayout13.xml"/><Relationship Id="rId6" Type="http://schemas.openxmlformats.org/officeDocument/2006/relationships/hyperlink" Target="https://www.arduino.cc/reference/en/language/structure/control-structure/dowhile/" TargetMode="External"/><Relationship Id="rId11" Type="http://schemas.openxmlformats.org/officeDocument/2006/relationships/hyperlink" Target="https://www.arduino.cc/reference/en/language/structure/control-structure/return/" TargetMode="External"/><Relationship Id="rId5" Type="http://schemas.openxmlformats.org/officeDocument/2006/relationships/hyperlink" Target="https://www.arduino.cc/reference/en/language/structure/control-structure/continue/" TargetMode="External"/><Relationship Id="rId15" Type="http://schemas.openxmlformats.org/officeDocument/2006/relationships/hyperlink" Target="https://www.arduino.cc/reference/en/language/structure/further-syntax/include/" TargetMode="External"/><Relationship Id="rId10" Type="http://schemas.openxmlformats.org/officeDocument/2006/relationships/hyperlink" Target="https://www.arduino.cc/reference/en/language/structure/control-structure/if/" TargetMode="External"/><Relationship Id="rId19" Type="http://schemas.openxmlformats.org/officeDocument/2006/relationships/hyperlink" Target="https://www.arduino.cc/reference/en/language/structure/further-syntax/curlybraces/" TargetMode="External"/><Relationship Id="rId4" Type="http://schemas.openxmlformats.org/officeDocument/2006/relationships/hyperlink" Target="https://www.arduino.cc/reference/en/language/structure/control-structure/break/" TargetMode="External"/><Relationship Id="rId9" Type="http://schemas.openxmlformats.org/officeDocument/2006/relationships/hyperlink" Target="https://www.arduino.cc/reference/en/language/structure/control-structure/goto/" TargetMode="External"/><Relationship Id="rId14" Type="http://schemas.openxmlformats.org/officeDocument/2006/relationships/hyperlink" Target="https://www.arduino.cc/reference/en/language/structure/further-syntax/define/" TargetMode="External"/><Relationship Id="rId22"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hyperlink" Target="https://www.arduino.cc/reference/en/language/structure/comparison-operators/notequalto/" TargetMode="External"/><Relationship Id="rId13" Type="http://schemas.openxmlformats.org/officeDocument/2006/relationships/hyperlink" Target="https://www.arduino.cc/reference/en/language/structure/comparison-operators/greaterthanorequalto/" TargetMode="External"/><Relationship Id="rId18" Type="http://schemas.openxmlformats.org/officeDocument/2006/relationships/image" Target="../media/image13.jpeg"/><Relationship Id="rId3" Type="http://schemas.openxmlformats.org/officeDocument/2006/relationships/hyperlink" Target="https://www.arduino.cc/reference/en/language/structure/arithmetic-operators/multiplication/" TargetMode="External"/><Relationship Id="rId7" Type="http://schemas.openxmlformats.org/officeDocument/2006/relationships/hyperlink" Target="https://www.arduino.cc/reference/en/language/structure/arithmetic-operators/assignment/" TargetMode="External"/><Relationship Id="rId12" Type="http://schemas.openxmlformats.org/officeDocument/2006/relationships/hyperlink" Target="https://www.arduino.cc/reference/en/language/structure/comparison-operators/greaterthan/" TargetMode="External"/><Relationship Id="rId17" Type="http://schemas.openxmlformats.org/officeDocument/2006/relationships/image" Target="../media/image9.png"/><Relationship Id="rId2" Type="http://schemas.openxmlformats.org/officeDocument/2006/relationships/hyperlink" Target="https://www.arduino.cc/reference/en/language/structure/arithmetic-operators/remainder/" TargetMode="External"/><Relationship Id="rId16" Type="http://schemas.openxmlformats.org/officeDocument/2006/relationships/hyperlink" Target="https://www.arduino.cc/reference/en/language/structure/boolean-operators/logicalor/" TargetMode="External"/><Relationship Id="rId1" Type="http://schemas.openxmlformats.org/officeDocument/2006/relationships/slideLayout" Target="../slideLayouts/slideLayout13.xml"/><Relationship Id="rId6" Type="http://schemas.openxmlformats.org/officeDocument/2006/relationships/hyperlink" Target="https://www.arduino.cc/reference/en/language/structure/arithmetic-operators/division/" TargetMode="External"/><Relationship Id="rId11" Type="http://schemas.openxmlformats.org/officeDocument/2006/relationships/hyperlink" Target="https://www.arduino.cc/reference/en/language/structure/comparison-operators/equalto/" TargetMode="External"/><Relationship Id="rId5" Type="http://schemas.openxmlformats.org/officeDocument/2006/relationships/hyperlink" Target="https://www.arduino.cc/reference/en/language/structure/arithmetic-operators/subtraction/" TargetMode="External"/><Relationship Id="rId15" Type="http://schemas.openxmlformats.org/officeDocument/2006/relationships/hyperlink" Target="https://www.arduino.cc/reference/en/language/structure/boolean-operators/logicaland/" TargetMode="External"/><Relationship Id="rId10" Type="http://schemas.openxmlformats.org/officeDocument/2006/relationships/hyperlink" Target="https://www.arduino.cc/reference/en/language/structure/comparison-operators/lessthanorequalto/" TargetMode="External"/><Relationship Id="rId4" Type="http://schemas.openxmlformats.org/officeDocument/2006/relationships/hyperlink" Target="https://www.arduino.cc/reference/en/language/structure/arithmetic-operators/addition/" TargetMode="External"/><Relationship Id="rId9" Type="http://schemas.openxmlformats.org/officeDocument/2006/relationships/hyperlink" Target="https://www.arduino.cc/reference/en/language/structure/comparison-operators/lessthan/" TargetMode="External"/><Relationship Id="rId14" Type="http://schemas.openxmlformats.org/officeDocument/2006/relationships/hyperlink" Target="https://www.arduino.cc/reference/en/language/structure/boolean-operators/logicalnot/"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arduino.cc/reference/en/language/structure/bitwise-operators/bitwiseor/" TargetMode="External"/><Relationship Id="rId13" Type="http://schemas.openxmlformats.org/officeDocument/2006/relationships/hyperlink" Target="https://www.arduino.cc/reference/en/language/structure/compound-operators/increment/" TargetMode="External"/><Relationship Id="rId18" Type="http://schemas.openxmlformats.org/officeDocument/2006/relationships/hyperlink" Target="https://www.arduino.cc/reference/en/language/structure/compound-operators/compoundbitwisexor/" TargetMode="External"/><Relationship Id="rId3" Type="http://schemas.openxmlformats.org/officeDocument/2006/relationships/hyperlink" Target="https://www.arduino.cc/reference/en/language/structure/pointer-access-operators/dereference/" TargetMode="External"/><Relationship Id="rId21" Type="http://schemas.openxmlformats.org/officeDocument/2006/relationships/image" Target="../media/image13.jpeg"/><Relationship Id="rId7" Type="http://schemas.openxmlformats.org/officeDocument/2006/relationships/hyperlink" Target="https://www.arduino.cc/reference/en/language/structure/bitwise-operators/bitwisexor/" TargetMode="External"/><Relationship Id="rId12" Type="http://schemas.openxmlformats.org/officeDocument/2006/relationships/hyperlink" Target="https://www.arduino.cc/reference/en/language/structure/compound-operators/compoundmultiplication/" TargetMode="External"/><Relationship Id="rId17" Type="http://schemas.openxmlformats.org/officeDocument/2006/relationships/hyperlink" Target="https://www.arduino.cc/reference/en/language/structure/compound-operators/compounddivision/" TargetMode="External"/><Relationship Id="rId2" Type="http://schemas.openxmlformats.org/officeDocument/2006/relationships/hyperlink" Target="https://www.arduino.cc/reference/en/language/structure/pointer-access-operators/reference/" TargetMode="External"/><Relationship Id="rId16" Type="http://schemas.openxmlformats.org/officeDocument/2006/relationships/hyperlink" Target="https://www.arduino.cc/reference/en/language/structure/compound-operators/compoundsubtraction/" TargetMode="External"/><Relationship Id="rId20"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hyperlink" Target="https://www.arduino.cc/reference/en/language/structure/bitwise-operators/bitshiftright/" TargetMode="External"/><Relationship Id="rId11" Type="http://schemas.openxmlformats.org/officeDocument/2006/relationships/hyperlink" Target="https://www.arduino.cc/reference/en/language/structure/compound-operators/compoundbitwiseand/" TargetMode="External"/><Relationship Id="rId5" Type="http://schemas.openxmlformats.org/officeDocument/2006/relationships/hyperlink" Target="https://www.arduino.cc/reference/en/language/structure/bitwise-operators/bitshiftleft/" TargetMode="External"/><Relationship Id="rId15" Type="http://schemas.openxmlformats.org/officeDocument/2006/relationships/hyperlink" Target="https://www.arduino.cc/reference/en/language/structure/compound-operators/decrement/" TargetMode="External"/><Relationship Id="rId10" Type="http://schemas.openxmlformats.org/officeDocument/2006/relationships/hyperlink" Target="https://www.arduino.cc/reference/en/language/structure/compound-operators/compoundremainder/" TargetMode="External"/><Relationship Id="rId19" Type="http://schemas.openxmlformats.org/officeDocument/2006/relationships/hyperlink" Target="https://www.arduino.cc/reference/en/language/structure/compound-operators/compoundbitwiseor/" TargetMode="External"/><Relationship Id="rId4" Type="http://schemas.openxmlformats.org/officeDocument/2006/relationships/hyperlink" Target="https://www.arduino.cc/reference/en/language/structure/bitwise-operators/bitwiseand/" TargetMode="External"/><Relationship Id="rId9" Type="http://schemas.openxmlformats.org/officeDocument/2006/relationships/hyperlink" Target="https://www.arduino.cc/reference/en/language/structure/bitwise-operators/bitwisenot/" TargetMode="External"/><Relationship Id="rId14" Type="http://schemas.openxmlformats.org/officeDocument/2006/relationships/hyperlink" Target="https://www.arduino.cc/reference/en/language/structure/compound-operators/compoundaddi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32.jpeg"/><Relationship Id="rId4" Type="http://schemas.openxmlformats.org/officeDocument/2006/relationships/image" Target="../media/image31.jpeg"/></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hyperlink" Target="https://www.arduino.cc/reference/en/language/functions/zero-due-mkr-family/analogreadresolution/" TargetMode="External"/><Relationship Id="rId13" Type="http://schemas.openxmlformats.org/officeDocument/2006/relationships/hyperlink" Target="https://www.arduino.cc/reference/en/language/functions/advanced-io/shiftin/" TargetMode="External"/><Relationship Id="rId18" Type="http://schemas.openxmlformats.org/officeDocument/2006/relationships/hyperlink" Target="https://www.arduino.cc/reference/en/language/functions/time/micros/" TargetMode="External"/><Relationship Id="rId3" Type="http://schemas.openxmlformats.org/officeDocument/2006/relationships/hyperlink" Target="https://www.arduino.cc/reference/en/language/functions/digital-io/digitalwrite/" TargetMode="External"/><Relationship Id="rId21" Type="http://schemas.openxmlformats.org/officeDocument/2006/relationships/image" Target="../media/image13.jpeg"/><Relationship Id="rId7" Type="http://schemas.openxmlformats.org/officeDocument/2006/relationships/hyperlink" Target="https://www.arduino.cc/reference/en/language/functions/analog-io/analogwrite/" TargetMode="External"/><Relationship Id="rId12" Type="http://schemas.openxmlformats.org/officeDocument/2006/relationships/hyperlink" Target="https://www.arduino.cc/reference/en/language/functions/advanced-io/pulseinlong/" TargetMode="External"/><Relationship Id="rId17" Type="http://schemas.openxmlformats.org/officeDocument/2006/relationships/hyperlink" Target="https://www.arduino.cc/reference/en/language/functions/time/delaymicroseconds/" TargetMode="External"/><Relationship Id="rId2" Type="http://schemas.openxmlformats.org/officeDocument/2006/relationships/hyperlink" Target="https://www.arduino.cc/reference/en/language/functions/digital-io/digitalread/" TargetMode="External"/><Relationship Id="rId16" Type="http://schemas.openxmlformats.org/officeDocument/2006/relationships/hyperlink" Target="https://www.arduino.cc/reference/en/language/functions/time/delay/" TargetMode="External"/><Relationship Id="rId20"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hyperlink" Target="https://www.arduino.cc/reference/en/language/functions/analog-io/analogreference/" TargetMode="External"/><Relationship Id="rId11" Type="http://schemas.openxmlformats.org/officeDocument/2006/relationships/hyperlink" Target="https://www.arduino.cc/reference/en/language/functions/advanced-io/pulsein/" TargetMode="External"/><Relationship Id="rId5" Type="http://schemas.openxmlformats.org/officeDocument/2006/relationships/hyperlink" Target="https://www.arduino.cc/reference/en/language/functions/analog-io/analogread/" TargetMode="External"/><Relationship Id="rId15" Type="http://schemas.openxmlformats.org/officeDocument/2006/relationships/hyperlink" Target="https://www.arduino.cc/reference/en/language/functions/advanced-io/tone/" TargetMode="External"/><Relationship Id="rId10" Type="http://schemas.openxmlformats.org/officeDocument/2006/relationships/hyperlink" Target="https://www.arduino.cc/reference/en/language/functions/advanced-io/notone/" TargetMode="External"/><Relationship Id="rId19" Type="http://schemas.openxmlformats.org/officeDocument/2006/relationships/hyperlink" Target="https://www.arduino.cc/reference/en/language/functions/time/millis/" TargetMode="External"/><Relationship Id="rId4" Type="http://schemas.openxmlformats.org/officeDocument/2006/relationships/hyperlink" Target="https://www.arduino.cc/reference/en/language/functions/digital-io/pinmode/" TargetMode="External"/><Relationship Id="rId9" Type="http://schemas.openxmlformats.org/officeDocument/2006/relationships/hyperlink" Target="https://www.arduino.cc/reference/en/language/functions/zero-due-mkr-family/analogwriteresolution/" TargetMode="External"/><Relationship Id="rId14" Type="http://schemas.openxmlformats.org/officeDocument/2006/relationships/hyperlink" Target="https://www.arduino.cc/reference/en/language/functions/advanced-io/shiftout/"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7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hyperlink" Target="https://www.arduino.cc/reference/en/language/functions/math/sq/" TargetMode="External"/><Relationship Id="rId13" Type="http://schemas.openxmlformats.org/officeDocument/2006/relationships/hyperlink" Target="https://www.arduino.cc/reference/en/language/functions/characters/isalpha/" TargetMode="External"/><Relationship Id="rId18" Type="http://schemas.openxmlformats.org/officeDocument/2006/relationships/hyperlink" Target="https://www.arduino.cc/reference/en/language/functions/characters/isgraph/" TargetMode="External"/><Relationship Id="rId26" Type="http://schemas.openxmlformats.org/officeDocument/2006/relationships/image" Target="../media/image9.png"/><Relationship Id="rId3" Type="http://schemas.openxmlformats.org/officeDocument/2006/relationships/hyperlink" Target="https://www.arduino.cc/reference/en/language/functions/math/constrain/" TargetMode="External"/><Relationship Id="rId21" Type="http://schemas.openxmlformats.org/officeDocument/2006/relationships/hyperlink" Target="https://www.arduino.cc/reference/en/language/functions/characters/isprintable/" TargetMode="External"/><Relationship Id="rId7" Type="http://schemas.openxmlformats.org/officeDocument/2006/relationships/hyperlink" Target="https://www.arduino.cc/reference/en/language/functions/math/pow/" TargetMode="External"/><Relationship Id="rId12" Type="http://schemas.openxmlformats.org/officeDocument/2006/relationships/hyperlink" Target="https://www.arduino.cc/reference/en/language/functions/trigonometry/tan/" TargetMode="External"/><Relationship Id="rId17" Type="http://schemas.openxmlformats.org/officeDocument/2006/relationships/hyperlink" Target="https://www.arduino.cc/reference/en/language/functions/characters/isdigit/" TargetMode="External"/><Relationship Id="rId25" Type="http://schemas.openxmlformats.org/officeDocument/2006/relationships/hyperlink" Target="https://www.arduino.cc/reference/en/language/functions/characters/iswhitespace/" TargetMode="External"/><Relationship Id="rId2" Type="http://schemas.openxmlformats.org/officeDocument/2006/relationships/hyperlink" Target="https://www.arduino.cc/reference/en/language/functions/math/abs/" TargetMode="External"/><Relationship Id="rId16" Type="http://schemas.openxmlformats.org/officeDocument/2006/relationships/hyperlink" Target="https://www.arduino.cc/reference/en/language/functions/characters/iscontrol/" TargetMode="External"/><Relationship Id="rId20" Type="http://schemas.openxmlformats.org/officeDocument/2006/relationships/hyperlink" Target="https://www.arduino.cc/reference/en/language/functions/characters/islowercase/" TargetMode="External"/><Relationship Id="rId1" Type="http://schemas.openxmlformats.org/officeDocument/2006/relationships/slideLayout" Target="../slideLayouts/slideLayout13.xml"/><Relationship Id="rId6" Type="http://schemas.openxmlformats.org/officeDocument/2006/relationships/hyperlink" Target="https://www.arduino.cc/reference/en/language/functions/math/min/" TargetMode="External"/><Relationship Id="rId11" Type="http://schemas.openxmlformats.org/officeDocument/2006/relationships/hyperlink" Target="https://www.arduino.cc/reference/en/language/functions/trigonometry/sin/" TargetMode="External"/><Relationship Id="rId24" Type="http://schemas.openxmlformats.org/officeDocument/2006/relationships/hyperlink" Target="https://www.arduino.cc/reference/en/language/functions/characters/isuppercase/" TargetMode="External"/><Relationship Id="rId5" Type="http://schemas.openxmlformats.org/officeDocument/2006/relationships/hyperlink" Target="https://www.arduino.cc/reference/en/language/functions/math/max/" TargetMode="External"/><Relationship Id="rId15" Type="http://schemas.openxmlformats.org/officeDocument/2006/relationships/hyperlink" Target="https://www.arduino.cc/reference/en/language/functions/characters/isascii/" TargetMode="External"/><Relationship Id="rId23" Type="http://schemas.openxmlformats.org/officeDocument/2006/relationships/hyperlink" Target="https://www.arduino.cc/reference/en/language/functions/characters/isspace/" TargetMode="External"/><Relationship Id="rId10" Type="http://schemas.openxmlformats.org/officeDocument/2006/relationships/hyperlink" Target="https://www.arduino.cc/reference/en/language/functions/trigonometry/cos/" TargetMode="External"/><Relationship Id="rId19" Type="http://schemas.openxmlformats.org/officeDocument/2006/relationships/hyperlink" Target="https://www.arduino.cc/reference/en/language/functions/characters/ishexadecimaldigit/" TargetMode="External"/><Relationship Id="rId4" Type="http://schemas.openxmlformats.org/officeDocument/2006/relationships/hyperlink" Target="https://www.arduino.cc/reference/en/language/functions/math/map/" TargetMode="External"/><Relationship Id="rId9" Type="http://schemas.openxmlformats.org/officeDocument/2006/relationships/hyperlink" Target="https://www.arduino.cc/reference/en/language/functions/math/sqrt/" TargetMode="External"/><Relationship Id="rId14" Type="http://schemas.openxmlformats.org/officeDocument/2006/relationships/hyperlink" Target="https://www.arduino.cc/reference/en/language/functions/characters/isalphanumeric/" TargetMode="External"/><Relationship Id="rId22" Type="http://schemas.openxmlformats.org/officeDocument/2006/relationships/hyperlink" Target="https://www.arduino.cc/reference/en/language/functions/characters/ispunct/" TargetMode="External"/><Relationship Id="rId27"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hyperlink" Target="https://www.arduino.cc/reference/en/language/functions/bits-and-bytes/bitwrite/" TargetMode="External"/><Relationship Id="rId13" Type="http://schemas.openxmlformats.org/officeDocument/2006/relationships/hyperlink" Target="https://www.arduino.cc/reference/en/language/functions/interrupts/interrupts/" TargetMode="External"/><Relationship Id="rId18" Type="http://schemas.openxmlformats.org/officeDocument/2006/relationships/hyperlink" Target="https://www.arduino.cc/reference/en/language/functions/usb/mouse/" TargetMode="External"/><Relationship Id="rId3" Type="http://schemas.openxmlformats.org/officeDocument/2006/relationships/hyperlink" Target="https://www.arduino.cc/reference/en/language/functions/random-numbers/randomseed/" TargetMode="External"/><Relationship Id="rId7" Type="http://schemas.openxmlformats.org/officeDocument/2006/relationships/hyperlink" Target="https://www.arduino.cc/reference/en/language/functions/bits-and-bytes/bitset/" TargetMode="External"/><Relationship Id="rId12" Type="http://schemas.openxmlformats.org/officeDocument/2006/relationships/hyperlink" Target="https://www.arduino.cc/reference/en/language/functions/external-interrupts/detachinterrupt/" TargetMode="External"/><Relationship Id="rId17" Type="http://schemas.openxmlformats.org/officeDocument/2006/relationships/hyperlink" Target="https://www.arduino.cc/reference/en/language/functions/usb/keyboard/" TargetMode="External"/><Relationship Id="rId2" Type="http://schemas.openxmlformats.org/officeDocument/2006/relationships/hyperlink" Target="https://www.arduino.cc/reference/en/language/functions/random-numbers/random/" TargetMode="External"/><Relationship Id="rId16" Type="http://schemas.openxmlformats.org/officeDocument/2006/relationships/hyperlink" Target="https://www.arduino.cc/reference/en/language/functions/communication/stream/" TargetMode="External"/><Relationship Id="rId20" Type="http://schemas.openxmlformats.org/officeDocument/2006/relationships/image" Target="../media/image13.jpeg"/><Relationship Id="rId1" Type="http://schemas.openxmlformats.org/officeDocument/2006/relationships/slideLayout" Target="../slideLayouts/slideLayout13.xml"/><Relationship Id="rId6" Type="http://schemas.openxmlformats.org/officeDocument/2006/relationships/hyperlink" Target="https://www.arduino.cc/reference/en/language/functions/bits-and-bytes/bitread/" TargetMode="External"/><Relationship Id="rId11" Type="http://schemas.openxmlformats.org/officeDocument/2006/relationships/hyperlink" Target="https://www.arduino.cc/reference/en/language/functions/external-interrupts/attachinterrupt/" TargetMode="External"/><Relationship Id="rId5" Type="http://schemas.openxmlformats.org/officeDocument/2006/relationships/hyperlink" Target="https://www.arduino.cc/reference/en/language/functions/bits-and-bytes/bitclear/" TargetMode="External"/><Relationship Id="rId15" Type="http://schemas.openxmlformats.org/officeDocument/2006/relationships/hyperlink" Target="https://www.arduino.cc/reference/en/language/functions/communication/serial/" TargetMode="External"/><Relationship Id="rId10" Type="http://schemas.openxmlformats.org/officeDocument/2006/relationships/hyperlink" Target="https://www.arduino.cc/reference/en/language/functions/bits-and-bytes/lowbyte/" TargetMode="External"/><Relationship Id="rId19" Type="http://schemas.openxmlformats.org/officeDocument/2006/relationships/image" Target="../media/image9.png"/><Relationship Id="rId4" Type="http://schemas.openxmlformats.org/officeDocument/2006/relationships/hyperlink" Target="https://www.arduino.cc/reference/en/language/functions/bits-and-bytes/bit/" TargetMode="External"/><Relationship Id="rId9" Type="http://schemas.openxmlformats.org/officeDocument/2006/relationships/hyperlink" Target="https://www.arduino.cc/reference/en/language/functions/bits-and-bytes/highbyte/" TargetMode="External"/><Relationship Id="rId14" Type="http://schemas.openxmlformats.org/officeDocument/2006/relationships/hyperlink" Target="https://www.arduino.cc/reference/en/language/functions/interrupts/nointerrup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Rectangle 11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EAD72E2-DAFD-4AFD-B9C0-7EDFF7544162}"/>
              </a:ext>
            </a:extLst>
          </p:cNvPr>
          <p:cNvPicPr>
            <a:picLocks noChangeAspect="1"/>
          </p:cNvPicPr>
          <p:nvPr/>
        </p:nvPicPr>
        <p:blipFill rotWithShape="1">
          <a:blip r:embed="rId2">
            <a:alphaModFix amt="35000"/>
          </a:blip>
          <a:srcRect t="7807" b="3587"/>
          <a:stretch/>
        </p:blipFill>
        <p:spPr>
          <a:xfrm>
            <a:off x="-1" y="10"/>
            <a:ext cx="12188826" cy="6857990"/>
          </a:xfrm>
          <a:prstGeom prst="rect">
            <a:avLst/>
          </a:prstGeom>
        </p:spPr>
      </p:pic>
      <p:sp>
        <p:nvSpPr>
          <p:cNvPr id="2" name="Title"/>
          <p:cNvSpPr>
            <a:spLocks noGrp="1"/>
          </p:cNvSpPr>
          <p:nvPr>
            <p:ph type="ctrTitle"/>
          </p:nvPr>
        </p:nvSpPr>
        <p:spPr>
          <a:xfrm>
            <a:off x="5454202" y="758952"/>
            <a:ext cx="5701477" cy="3566160"/>
          </a:xfrm>
        </p:spPr>
        <p:txBody>
          <a:bodyPr>
            <a:normAutofit/>
          </a:bodyPr>
          <a:lstStyle/>
          <a:p>
            <a:r>
              <a:rPr lang="en-US" dirty="0">
                <a:solidFill>
                  <a:schemeClr val="tx1"/>
                </a:solidFill>
                <a:cs typeface="Calibri Light"/>
              </a:rPr>
              <a:t>Embedded </a:t>
            </a:r>
            <a:br>
              <a:rPr lang="en-US" dirty="0">
                <a:solidFill>
                  <a:schemeClr val="tx1"/>
                </a:solidFill>
                <a:cs typeface="Calibri Light"/>
              </a:rPr>
            </a:br>
            <a:r>
              <a:rPr lang="en-US" dirty="0">
                <a:solidFill>
                  <a:schemeClr val="tx1"/>
                </a:solidFill>
                <a:cs typeface="Calibri Light"/>
              </a:rPr>
              <a:t>System </a:t>
            </a:r>
            <a:br>
              <a:rPr lang="en-US" dirty="0">
                <a:solidFill>
                  <a:schemeClr val="tx1"/>
                </a:solidFill>
                <a:cs typeface="Calibri Light"/>
              </a:rPr>
            </a:br>
            <a:r>
              <a:rPr lang="en-US" dirty="0">
                <a:solidFill>
                  <a:schemeClr val="tx1"/>
                </a:solidFill>
                <a:cs typeface="Calibri Light"/>
              </a:rPr>
              <a:t>Training</a:t>
            </a:r>
          </a:p>
        </p:txBody>
      </p:sp>
      <p:sp>
        <p:nvSpPr>
          <p:cNvPr id="120" name="Rectangle 120">
            <a:extLst>
              <a:ext uri="{FF2B5EF4-FFF2-40B4-BE49-F238E27FC236}">
                <a16:creationId xmlns:a16="http://schemas.microsoft.com/office/drawing/2014/main" id="{25FBD20C-DCED-4E97-9C65-AA32D674C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5536"/>
            <a:ext cx="4653435" cy="454692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Text&#10;&#10;Description automatically generated">
            <a:extLst>
              <a:ext uri="{FF2B5EF4-FFF2-40B4-BE49-F238E27FC236}">
                <a16:creationId xmlns:a16="http://schemas.microsoft.com/office/drawing/2014/main" id="{AF29C421-9458-4B02-95F8-02CFF54493E9}"/>
              </a:ext>
            </a:extLst>
          </p:cNvPr>
          <p:cNvPicPr>
            <a:picLocks noChangeAspect="1"/>
          </p:cNvPicPr>
          <p:nvPr/>
        </p:nvPicPr>
        <p:blipFill rotWithShape="1">
          <a:blip r:embed="rId3"/>
          <a:srcRect t="6110" r="-2" b="-2"/>
          <a:stretch/>
        </p:blipFill>
        <p:spPr>
          <a:xfrm>
            <a:off x="574129" y="1780596"/>
            <a:ext cx="3508479" cy="3296809"/>
          </a:xfrm>
          <a:prstGeom prst="rect">
            <a:avLst/>
          </a:prstGeom>
        </p:spPr>
      </p:pic>
      <p:cxnSp>
        <p:nvCxnSpPr>
          <p:cNvPr id="122" name="Straight Connector 122">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25037" y="4474741"/>
            <a:ext cx="55581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4" descr="Logo, company name&#10;&#10;Description automatically generated">
            <a:extLst>
              <a:ext uri="{FF2B5EF4-FFF2-40B4-BE49-F238E27FC236}">
                <a16:creationId xmlns:a16="http://schemas.microsoft.com/office/drawing/2014/main" id="{649F08FE-20BB-4D3F-AB82-BAA9CF0B1217}"/>
              </a:ext>
            </a:extLst>
          </p:cNvPr>
          <p:cNvPicPr>
            <a:picLocks noChangeAspect="1"/>
          </p:cNvPicPr>
          <p:nvPr/>
        </p:nvPicPr>
        <p:blipFill>
          <a:blip r:embed="rId4"/>
          <a:stretch>
            <a:fillRect/>
          </a:stretch>
        </p:blipFill>
        <p:spPr>
          <a:xfrm>
            <a:off x="8665010" y="4579698"/>
            <a:ext cx="2419350" cy="704850"/>
          </a:xfrm>
          <a:prstGeom prst="rect">
            <a:avLst/>
          </a:prstGeom>
        </p:spPr>
      </p:pic>
    </p:spTree>
    <p:extLst>
      <p:ext uri="{BB962C8B-B14F-4D97-AF65-F5344CB8AC3E}">
        <p14:creationId xmlns:p14="http://schemas.microsoft.com/office/powerpoint/2010/main" val="214202770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A </a:t>
            </a:r>
            <a:br>
              <a:rPr lang="en-US" sz="2400" dirty="0">
                <a:ea typeface="+mj-lt"/>
                <a:cs typeface="+mj-lt"/>
              </a:rPr>
            </a:br>
            <a:r>
              <a:rPr lang="en-US" sz="2400" dirty="0">
                <a:ea typeface="+mj-lt"/>
                <a:cs typeface="+mj-lt"/>
              </a:rPr>
              <a:t>Little </a:t>
            </a:r>
            <a:br>
              <a:rPr lang="en-US" sz="2400" dirty="0">
                <a:ea typeface="+mj-lt"/>
                <a:cs typeface="+mj-lt"/>
              </a:rPr>
            </a:br>
            <a:r>
              <a:rPr lang="en-US" sz="2400" dirty="0">
                <a:ea typeface="+mj-lt"/>
                <a:cs typeface="+mj-lt"/>
              </a:rPr>
              <a:t>Bit </a:t>
            </a:r>
            <a:br>
              <a:rPr lang="en-US" sz="2400" dirty="0">
                <a:ea typeface="+mj-lt"/>
                <a:cs typeface="+mj-lt"/>
              </a:rPr>
            </a:br>
            <a:r>
              <a:rPr lang="en-US" sz="2400" dirty="0">
                <a:ea typeface="+mj-lt"/>
                <a:cs typeface="+mj-lt"/>
              </a:rPr>
              <a:t>About </a:t>
            </a:r>
            <a:br>
              <a:rPr lang="en-US" sz="2400" dirty="0">
                <a:ea typeface="+mj-lt"/>
                <a:cs typeface="+mj-lt"/>
              </a:rPr>
            </a:br>
            <a:r>
              <a:rPr lang="en-US" sz="2400" dirty="0">
                <a:ea typeface="+mj-lt"/>
                <a:cs typeface="+mj-lt"/>
              </a:rPr>
              <a:t>Programming</a:t>
            </a: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62908"/>
            <a:ext cx="5532401" cy="6465656"/>
          </a:xfrm>
        </p:spPr>
        <p:txBody>
          <a:bodyPr vert="horz" lIns="91440" tIns="45720" rIns="91440" bIns="45720" rtlCol="0" anchor="ctr">
            <a:normAutofit fontScale="70000" lnSpcReduction="20000"/>
          </a:bodyPr>
          <a:lstStyle/>
          <a:p>
            <a:pPr>
              <a:buClr>
                <a:srgbClr val="8AD0D6"/>
              </a:buClr>
            </a:pPr>
            <a:r>
              <a:rPr lang="en-GB" dirty="0"/>
              <a:t>Variables </a:t>
            </a:r>
          </a:p>
          <a:p>
            <a:pPr marL="0" indent="0">
              <a:buClr>
                <a:srgbClr val="8AD0D6"/>
              </a:buClr>
              <a:buNone/>
            </a:pPr>
            <a:r>
              <a:rPr lang="en-GB" dirty="0"/>
              <a:t>Arduino</a:t>
            </a:r>
            <a:r>
              <a:rPr lang="en-GB" dirty="0">
                <a:ea typeface="+mj-lt"/>
                <a:cs typeface="+mj-lt"/>
              </a:rPr>
              <a:t> data types and constants.</a:t>
            </a:r>
          </a:p>
          <a:p>
            <a:pPr>
              <a:buClr>
                <a:srgbClr val="8AD0D6"/>
              </a:buClr>
            </a:pPr>
            <a:endParaRPr lang="en-GB" dirty="0"/>
          </a:p>
          <a:p>
            <a:pPr>
              <a:buClr>
                <a:srgbClr val="8AD0D6"/>
              </a:buClr>
            </a:pPr>
            <a:r>
              <a:rPr lang="en-GB" b="1" dirty="0"/>
              <a:t>Constants</a:t>
            </a:r>
            <a:endParaRPr lang="en-GB" dirty="0"/>
          </a:p>
          <a:p>
            <a:pPr>
              <a:buClr>
                <a:srgbClr val="8AD0D6"/>
              </a:buClr>
            </a:pPr>
            <a:r>
              <a:rPr lang="en-GB" dirty="0">
                <a:ea typeface="+mj-lt"/>
                <a:cs typeface="+mj-lt"/>
                <a:hlinkClick r:id="rId2"/>
              </a:rPr>
              <a:t>HIGH</a:t>
            </a:r>
            <a:r>
              <a:rPr lang="en-GB" dirty="0">
                <a:ea typeface="+mj-lt"/>
                <a:cs typeface="+mj-lt"/>
              </a:rPr>
              <a:t> | </a:t>
            </a:r>
            <a:r>
              <a:rPr lang="en-GB" dirty="0">
                <a:ea typeface="+mj-lt"/>
                <a:cs typeface="+mj-lt"/>
                <a:hlinkClick r:id="rId2"/>
              </a:rPr>
              <a:t>LOW</a:t>
            </a:r>
            <a:r>
              <a:rPr lang="en-GB" dirty="0">
                <a:ea typeface="+mj-lt"/>
                <a:cs typeface="+mj-lt"/>
              </a:rPr>
              <a:t> </a:t>
            </a:r>
            <a:br>
              <a:rPr lang="en-GB" dirty="0">
                <a:ea typeface="+mj-lt"/>
                <a:cs typeface="+mj-lt"/>
              </a:rPr>
            </a:br>
            <a:r>
              <a:rPr lang="en-GB" dirty="0">
                <a:ea typeface="+mj-lt"/>
                <a:cs typeface="+mj-lt"/>
                <a:hlinkClick r:id="rId2"/>
              </a:rPr>
              <a:t>INPUT</a:t>
            </a:r>
            <a:r>
              <a:rPr lang="en-GB" dirty="0">
                <a:ea typeface="+mj-lt"/>
                <a:cs typeface="+mj-lt"/>
              </a:rPr>
              <a:t> | </a:t>
            </a:r>
            <a:r>
              <a:rPr lang="en-GB" dirty="0">
                <a:ea typeface="+mj-lt"/>
                <a:cs typeface="+mj-lt"/>
                <a:hlinkClick r:id="rId2"/>
              </a:rPr>
              <a:t>OUTPUT</a:t>
            </a:r>
            <a:r>
              <a:rPr lang="en-GB" dirty="0">
                <a:ea typeface="+mj-lt"/>
                <a:cs typeface="+mj-lt"/>
              </a:rPr>
              <a:t> | </a:t>
            </a:r>
            <a:r>
              <a:rPr lang="en-GB" dirty="0">
                <a:ea typeface="+mj-lt"/>
                <a:cs typeface="+mj-lt"/>
                <a:hlinkClick r:id="rId2"/>
              </a:rPr>
              <a:t>INPUT_PULLUP</a:t>
            </a:r>
            <a:r>
              <a:rPr lang="en-GB" dirty="0">
                <a:ea typeface="+mj-lt"/>
                <a:cs typeface="+mj-lt"/>
              </a:rPr>
              <a:t> </a:t>
            </a:r>
            <a:br>
              <a:rPr lang="en-GB" dirty="0">
                <a:ea typeface="+mj-lt"/>
                <a:cs typeface="+mj-lt"/>
              </a:rPr>
            </a:br>
            <a:r>
              <a:rPr lang="en-GB" dirty="0">
                <a:ea typeface="+mj-lt"/>
                <a:cs typeface="+mj-lt"/>
                <a:hlinkClick r:id="rId2"/>
              </a:rPr>
              <a:t>LED_BUILTIN</a:t>
            </a:r>
            <a:r>
              <a:rPr lang="en-GB" dirty="0">
                <a:ea typeface="+mj-lt"/>
                <a:cs typeface="+mj-lt"/>
              </a:rPr>
              <a:t> </a:t>
            </a:r>
            <a:br>
              <a:rPr lang="en-GB" dirty="0">
                <a:ea typeface="+mj-lt"/>
                <a:cs typeface="+mj-lt"/>
              </a:rPr>
            </a:br>
            <a:r>
              <a:rPr lang="en-GB" dirty="0">
                <a:ea typeface="+mj-lt"/>
                <a:cs typeface="+mj-lt"/>
                <a:hlinkClick r:id="rId2"/>
              </a:rPr>
              <a:t>true</a:t>
            </a:r>
            <a:r>
              <a:rPr lang="en-GB" dirty="0">
                <a:ea typeface="+mj-lt"/>
                <a:cs typeface="+mj-lt"/>
              </a:rPr>
              <a:t> | </a:t>
            </a:r>
            <a:r>
              <a:rPr lang="en-GB" dirty="0">
                <a:ea typeface="+mj-lt"/>
                <a:cs typeface="+mj-lt"/>
                <a:hlinkClick r:id="rId2"/>
              </a:rPr>
              <a:t>false</a:t>
            </a:r>
            <a:r>
              <a:rPr lang="en-GB" dirty="0">
                <a:ea typeface="+mj-lt"/>
                <a:cs typeface="+mj-lt"/>
              </a:rPr>
              <a:t> </a:t>
            </a:r>
            <a:br>
              <a:rPr lang="en-GB" dirty="0">
                <a:ea typeface="+mj-lt"/>
                <a:cs typeface="+mj-lt"/>
              </a:rPr>
            </a:br>
            <a:r>
              <a:rPr lang="en-GB" dirty="0">
                <a:ea typeface="+mj-lt"/>
                <a:cs typeface="+mj-lt"/>
                <a:hlinkClick r:id="rId3"/>
              </a:rPr>
              <a:t>Floating Point Constants </a:t>
            </a:r>
            <a:br>
              <a:rPr lang="en-GB" dirty="0">
                <a:ea typeface="+mj-lt"/>
                <a:cs typeface="+mj-lt"/>
              </a:rPr>
            </a:br>
            <a:r>
              <a:rPr lang="en-GB" dirty="0">
                <a:ea typeface="+mj-lt"/>
                <a:cs typeface="+mj-lt"/>
                <a:hlinkClick r:id="rId4"/>
              </a:rPr>
              <a:t>Integer Constants </a:t>
            </a:r>
            <a:br>
              <a:rPr lang="en-GB" dirty="0">
                <a:ea typeface="+mj-lt"/>
                <a:cs typeface="+mj-lt"/>
              </a:rPr>
            </a:br>
            <a:endParaRPr lang="en-GB" dirty="0">
              <a:ea typeface="+mj-lt"/>
              <a:cs typeface="+mj-lt"/>
            </a:endParaRPr>
          </a:p>
          <a:p>
            <a:pPr>
              <a:buClr>
                <a:srgbClr val="8AD0D6"/>
              </a:buClr>
            </a:pPr>
            <a:r>
              <a:rPr lang="en-GB" b="1" dirty="0"/>
              <a:t>Conversion</a:t>
            </a:r>
            <a:endParaRPr lang="en-GB" dirty="0"/>
          </a:p>
          <a:p>
            <a:pPr>
              <a:buClr>
                <a:srgbClr val="8AD0D6"/>
              </a:buClr>
            </a:pPr>
            <a:r>
              <a:rPr lang="en-GB" dirty="0">
                <a:ea typeface="+mj-lt"/>
                <a:cs typeface="+mj-lt"/>
                <a:hlinkClick r:id="rId5"/>
              </a:rPr>
              <a:t>(unsigned int) </a:t>
            </a:r>
            <a:br>
              <a:rPr lang="en-GB" dirty="0">
                <a:ea typeface="+mj-lt"/>
                <a:cs typeface="+mj-lt"/>
              </a:rPr>
            </a:br>
            <a:r>
              <a:rPr lang="en-GB" dirty="0">
                <a:ea typeface="+mj-lt"/>
                <a:cs typeface="+mj-lt"/>
                <a:hlinkClick r:id="rId6"/>
              </a:rPr>
              <a:t>(unsigned long) </a:t>
            </a:r>
            <a:br>
              <a:rPr lang="en-GB" dirty="0">
                <a:ea typeface="+mj-lt"/>
                <a:cs typeface="+mj-lt"/>
              </a:rPr>
            </a:br>
            <a:r>
              <a:rPr lang="en-GB" dirty="0">
                <a:ea typeface="+mj-lt"/>
                <a:cs typeface="+mj-lt"/>
                <a:hlinkClick r:id="rId7"/>
              </a:rPr>
              <a:t>byte() </a:t>
            </a:r>
            <a:br>
              <a:rPr lang="en-GB" dirty="0">
                <a:ea typeface="+mj-lt"/>
                <a:cs typeface="+mj-lt"/>
              </a:rPr>
            </a:br>
            <a:r>
              <a:rPr lang="en-GB" dirty="0">
                <a:ea typeface="+mj-lt"/>
                <a:cs typeface="+mj-lt"/>
                <a:hlinkClick r:id="rId8"/>
              </a:rPr>
              <a:t>char() </a:t>
            </a:r>
            <a:br>
              <a:rPr lang="en-GB" dirty="0">
                <a:ea typeface="+mj-lt"/>
                <a:cs typeface="+mj-lt"/>
              </a:rPr>
            </a:br>
            <a:r>
              <a:rPr lang="en-GB" dirty="0">
                <a:ea typeface="+mj-lt"/>
                <a:cs typeface="+mj-lt"/>
                <a:hlinkClick r:id="rId9"/>
              </a:rPr>
              <a:t>float() </a:t>
            </a:r>
            <a:br>
              <a:rPr lang="en-GB" dirty="0">
                <a:ea typeface="+mj-lt"/>
                <a:cs typeface="+mj-lt"/>
              </a:rPr>
            </a:br>
            <a:r>
              <a:rPr lang="en-GB" dirty="0">
                <a:ea typeface="+mj-lt"/>
                <a:cs typeface="+mj-lt"/>
                <a:hlinkClick r:id="rId10"/>
              </a:rPr>
              <a:t>int() </a:t>
            </a:r>
            <a:br>
              <a:rPr lang="en-GB" dirty="0">
                <a:ea typeface="+mj-lt"/>
                <a:cs typeface="+mj-lt"/>
              </a:rPr>
            </a:br>
            <a:r>
              <a:rPr lang="en-GB" dirty="0">
                <a:ea typeface="+mj-lt"/>
                <a:cs typeface="+mj-lt"/>
                <a:hlinkClick r:id="rId11"/>
              </a:rPr>
              <a:t>long() </a:t>
            </a:r>
            <a:br>
              <a:rPr lang="en-GB" dirty="0">
                <a:ea typeface="+mj-lt"/>
                <a:cs typeface="+mj-lt"/>
              </a:rPr>
            </a:br>
            <a:r>
              <a:rPr lang="en-GB" dirty="0">
                <a:ea typeface="+mj-lt"/>
                <a:cs typeface="+mj-lt"/>
                <a:hlinkClick r:id="rId12"/>
              </a:rPr>
              <a:t>word() </a:t>
            </a:r>
            <a:endParaRPr lang="en-GB">
              <a:ea typeface="+mj-lt"/>
              <a:cs typeface="+mj-lt"/>
              <a:hlinkClick r:id="rId12"/>
            </a:endParaRPr>
          </a:p>
          <a:p>
            <a:pPr>
              <a:buClr>
                <a:srgbClr val="8AD0D6"/>
              </a:buClr>
            </a:pPr>
            <a:r>
              <a:rPr lang="en-GB" b="1" dirty="0"/>
              <a:t>Variable Scope &amp; Qualifiers</a:t>
            </a:r>
            <a:endParaRPr lang="en-GB" b="1" dirty="0">
              <a:ea typeface="+mj-lt"/>
              <a:cs typeface="+mj-lt"/>
            </a:endParaRPr>
          </a:p>
          <a:p>
            <a:pPr>
              <a:buClr>
                <a:srgbClr val="8AD0D6"/>
              </a:buClr>
            </a:pPr>
            <a:r>
              <a:rPr lang="en-GB" dirty="0">
                <a:ea typeface="+mj-lt"/>
                <a:cs typeface="+mj-lt"/>
                <a:hlinkClick r:id="rId13"/>
              </a:rPr>
              <a:t>const </a:t>
            </a:r>
            <a:br>
              <a:rPr lang="en-GB" dirty="0">
                <a:ea typeface="+mj-lt"/>
                <a:cs typeface="+mj-lt"/>
              </a:rPr>
            </a:br>
            <a:r>
              <a:rPr lang="en-GB" dirty="0">
                <a:ea typeface="+mj-lt"/>
                <a:cs typeface="+mj-lt"/>
                <a:hlinkClick r:id="rId14"/>
              </a:rPr>
              <a:t>scope </a:t>
            </a:r>
            <a:br>
              <a:rPr lang="en-GB" dirty="0">
                <a:ea typeface="+mj-lt"/>
                <a:cs typeface="+mj-lt"/>
              </a:rPr>
            </a:br>
            <a:r>
              <a:rPr lang="en-GB" dirty="0">
                <a:ea typeface="+mj-lt"/>
                <a:cs typeface="+mj-lt"/>
                <a:hlinkClick r:id="rId15"/>
              </a:rPr>
              <a:t>static </a:t>
            </a:r>
            <a:br>
              <a:rPr lang="en-GB" dirty="0">
                <a:ea typeface="+mj-lt"/>
                <a:cs typeface="+mj-lt"/>
              </a:rPr>
            </a:br>
            <a:r>
              <a:rPr lang="en-GB" dirty="0">
                <a:ea typeface="+mj-lt"/>
                <a:cs typeface="+mj-lt"/>
                <a:hlinkClick r:id="rId16"/>
              </a:rPr>
              <a:t>volatile </a:t>
            </a:r>
            <a:br>
              <a:rPr lang="en-GB" dirty="0">
                <a:ea typeface="+mj-lt"/>
                <a:cs typeface="+mj-lt"/>
              </a:rPr>
            </a:br>
            <a:endParaRPr lang="en-GB" dirty="0">
              <a:ea typeface="+mj-lt"/>
              <a:cs typeface="+mj-lt"/>
            </a:endParaRPr>
          </a:p>
          <a:p>
            <a:pPr>
              <a:buClr>
                <a:srgbClr val="8AD0D6"/>
              </a:buClr>
            </a:pPr>
            <a:r>
              <a:rPr lang="en-GB" b="1" dirty="0"/>
              <a:t>Utilities</a:t>
            </a:r>
            <a:endParaRPr lang="en-GB" dirty="0"/>
          </a:p>
          <a:p>
            <a:pPr>
              <a:buClr>
                <a:srgbClr val="8AD0D6"/>
              </a:buClr>
            </a:pPr>
            <a:r>
              <a:rPr lang="en-GB" dirty="0">
                <a:ea typeface="+mj-lt"/>
                <a:cs typeface="+mj-lt"/>
                <a:hlinkClick r:id="rId17"/>
              </a:rPr>
              <a:t>PROGMEM </a:t>
            </a:r>
            <a:br>
              <a:rPr lang="en-GB" dirty="0">
                <a:ea typeface="+mj-lt"/>
                <a:cs typeface="+mj-lt"/>
              </a:rPr>
            </a:br>
            <a:r>
              <a:rPr lang="en-GB" dirty="0">
                <a:ea typeface="+mj-lt"/>
                <a:cs typeface="+mj-lt"/>
                <a:hlinkClick r:id="rId18"/>
              </a:rPr>
              <a:t>sizeof() </a:t>
            </a:r>
            <a:endParaRPr lang="en-GB"/>
          </a:p>
          <a:p>
            <a:pPr>
              <a:buClr>
                <a:srgbClr val="8AD0D6"/>
              </a:buClr>
            </a:pPr>
            <a:endParaRPr lang="en-GB" b="1" dirty="0">
              <a:ea typeface="+mj-lt"/>
              <a:cs typeface="+mj-lt"/>
            </a:endParaRPr>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
        <p:nvSpPr>
          <p:cNvPr id="7" name="TextBox 6">
            <a:extLst>
              <a:ext uri="{FF2B5EF4-FFF2-40B4-BE49-F238E27FC236}">
                <a16:creationId xmlns:a16="http://schemas.microsoft.com/office/drawing/2014/main" id="{2542C0BF-C9A3-4E66-AB42-763B7EFF618B}"/>
              </a:ext>
            </a:extLst>
          </p:cNvPr>
          <p:cNvSpPr txBox="1"/>
          <p:nvPr/>
        </p:nvSpPr>
        <p:spPr>
          <a:xfrm>
            <a:off x="7949852" y="6164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6" name="Picture 8" descr="Text&#10;&#10;Description automatically generated">
            <a:extLst>
              <a:ext uri="{FF2B5EF4-FFF2-40B4-BE49-F238E27FC236}">
                <a16:creationId xmlns:a16="http://schemas.microsoft.com/office/drawing/2014/main" id="{9070B9F6-5A42-420E-8C88-BAEFC7D723B8}"/>
              </a:ext>
            </a:extLst>
          </p:cNvPr>
          <p:cNvPicPr>
            <a:picLocks noChangeAspect="1"/>
          </p:cNvPicPr>
          <p:nvPr/>
        </p:nvPicPr>
        <p:blipFill>
          <a:blip r:embed="rId19"/>
          <a:stretch>
            <a:fillRect/>
          </a:stretch>
        </p:blipFill>
        <p:spPr>
          <a:xfrm>
            <a:off x="10935222" y="5718429"/>
            <a:ext cx="1020872" cy="1016101"/>
          </a:xfrm>
          <a:prstGeom prst="rect">
            <a:avLst/>
          </a:prstGeom>
        </p:spPr>
      </p:pic>
      <p:pic>
        <p:nvPicPr>
          <p:cNvPr id="12" name="Picture 12">
            <a:extLst>
              <a:ext uri="{FF2B5EF4-FFF2-40B4-BE49-F238E27FC236}">
                <a16:creationId xmlns:a16="http://schemas.microsoft.com/office/drawing/2014/main" id="{59CFE953-A643-4B76-9748-ED11CD9AFEC1}"/>
              </a:ext>
            </a:extLst>
          </p:cNvPr>
          <p:cNvPicPr>
            <a:picLocks noChangeAspect="1"/>
          </p:cNvPicPr>
          <p:nvPr/>
        </p:nvPicPr>
        <p:blipFill>
          <a:blip r:embed="rId20"/>
          <a:stretch>
            <a:fillRect/>
          </a:stretch>
        </p:blipFill>
        <p:spPr>
          <a:xfrm>
            <a:off x="6264" y="4045778"/>
            <a:ext cx="4705609" cy="2816528"/>
          </a:xfrm>
          <a:prstGeom prst="rect">
            <a:avLst/>
          </a:prstGeom>
        </p:spPr>
      </p:pic>
    </p:spTree>
    <p:extLst>
      <p:ext uri="{BB962C8B-B14F-4D97-AF65-F5344CB8AC3E}">
        <p14:creationId xmlns:p14="http://schemas.microsoft.com/office/powerpoint/2010/main" val="20118103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A </a:t>
            </a:r>
            <a:br>
              <a:rPr lang="en-US" sz="2400" dirty="0">
                <a:ea typeface="+mj-lt"/>
                <a:cs typeface="+mj-lt"/>
              </a:rPr>
            </a:br>
            <a:r>
              <a:rPr lang="en-US" sz="2400" dirty="0">
                <a:ea typeface="+mj-lt"/>
                <a:cs typeface="+mj-lt"/>
              </a:rPr>
              <a:t>Little </a:t>
            </a:r>
            <a:br>
              <a:rPr lang="en-US" sz="2400" dirty="0">
                <a:ea typeface="+mj-lt"/>
                <a:cs typeface="+mj-lt"/>
              </a:rPr>
            </a:br>
            <a:r>
              <a:rPr lang="en-US" sz="2400" dirty="0">
                <a:ea typeface="+mj-lt"/>
                <a:cs typeface="+mj-lt"/>
              </a:rPr>
              <a:t>Bit </a:t>
            </a:r>
            <a:br>
              <a:rPr lang="en-US" sz="2400" dirty="0">
                <a:ea typeface="+mj-lt"/>
                <a:cs typeface="+mj-lt"/>
              </a:rPr>
            </a:br>
            <a:r>
              <a:rPr lang="en-US" sz="2400" dirty="0">
                <a:ea typeface="+mj-lt"/>
                <a:cs typeface="+mj-lt"/>
              </a:rPr>
              <a:t>About </a:t>
            </a:r>
            <a:br>
              <a:rPr lang="en-US" sz="2400" dirty="0">
                <a:ea typeface="+mj-lt"/>
                <a:cs typeface="+mj-lt"/>
              </a:rPr>
            </a:br>
            <a:r>
              <a:rPr lang="en-US" sz="2400" dirty="0">
                <a:ea typeface="+mj-lt"/>
                <a:cs typeface="+mj-lt"/>
              </a:rPr>
              <a:t>Programming</a:t>
            </a: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4949599" y="91458"/>
            <a:ext cx="5532401" cy="6160856"/>
          </a:xfrm>
        </p:spPr>
        <p:txBody>
          <a:bodyPr vert="horz" lIns="91440" tIns="45720" rIns="91440" bIns="45720" rtlCol="0" anchor="ctr">
            <a:normAutofit fontScale="92500" lnSpcReduction="10000"/>
          </a:bodyPr>
          <a:lstStyle/>
          <a:p>
            <a:pPr>
              <a:buClr>
                <a:srgbClr val="8AD0D6"/>
              </a:buClr>
            </a:pPr>
            <a:r>
              <a:rPr lang="en-GB" dirty="0"/>
              <a:t>Variables </a:t>
            </a:r>
          </a:p>
          <a:p>
            <a:pPr marL="0" indent="0">
              <a:buClr>
                <a:srgbClr val="8AD0D6"/>
              </a:buClr>
              <a:buNone/>
            </a:pPr>
            <a:r>
              <a:rPr lang="en-GB" dirty="0"/>
              <a:t>Arduino</a:t>
            </a:r>
            <a:r>
              <a:rPr lang="en-GB" dirty="0">
                <a:ea typeface="+mj-lt"/>
                <a:cs typeface="+mj-lt"/>
              </a:rPr>
              <a:t> data types and constants.</a:t>
            </a:r>
          </a:p>
          <a:p>
            <a:pPr>
              <a:buClr>
                <a:srgbClr val="8AD0D6"/>
              </a:buClr>
            </a:pPr>
            <a:r>
              <a:rPr lang="en-GB" b="1" dirty="0"/>
              <a:t>Data Types</a:t>
            </a:r>
            <a:endParaRPr lang="en-GB" dirty="0"/>
          </a:p>
          <a:p>
            <a:pPr>
              <a:buClr>
                <a:srgbClr val="8AD0D6"/>
              </a:buClr>
            </a:pPr>
            <a:r>
              <a:rPr lang="en-GB" dirty="0">
                <a:ea typeface="+mj-lt"/>
                <a:cs typeface="+mj-lt"/>
                <a:hlinkClick r:id="rId2"/>
              </a:rPr>
              <a:t>array </a:t>
            </a:r>
            <a:br>
              <a:rPr lang="en-GB" dirty="0">
                <a:ea typeface="+mj-lt"/>
                <a:cs typeface="+mj-lt"/>
              </a:rPr>
            </a:br>
            <a:r>
              <a:rPr lang="en-GB" dirty="0">
                <a:ea typeface="+mj-lt"/>
                <a:cs typeface="+mj-lt"/>
                <a:hlinkClick r:id="rId3"/>
              </a:rPr>
              <a:t>bool</a:t>
            </a:r>
            <a:r>
              <a:rPr lang="en-GB" dirty="0">
                <a:ea typeface="+mj-lt"/>
                <a:cs typeface="+mj-lt"/>
                <a:hlinkClick r:id="rId4"/>
              </a:rPr>
              <a:t> </a:t>
            </a:r>
            <a:br>
              <a:rPr lang="en-GB" dirty="0">
                <a:ea typeface="+mj-lt"/>
                <a:cs typeface="+mj-lt"/>
              </a:rPr>
            </a:br>
            <a:r>
              <a:rPr lang="en-GB" dirty="0">
                <a:ea typeface="+mj-lt"/>
                <a:cs typeface="+mj-lt"/>
                <a:hlinkClick r:id="rId5"/>
              </a:rPr>
              <a:t>boolean </a:t>
            </a:r>
            <a:br>
              <a:rPr lang="en-GB" dirty="0">
                <a:ea typeface="+mj-lt"/>
                <a:cs typeface="+mj-lt"/>
              </a:rPr>
            </a:br>
            <a:r>
              <a:rPr lang="en-GB" dirty="0">
                <a:ea typeface="+mj-lt"/>
                <a:cs typeface="+mj-lt"/>
                <a:hlinkClick r:id="rId6"/>
              </a:rPr>
              <a:t>byte</a:t>
            </a:r>
            <a:r>
              <a:rPr lang="en-GB" dirty="0">
                <a:ea typeface="+mj-lt"/>
                <a:cs typeface="+mj-lt"/>
                <a:hlinkClick r:id="rId4"/>
              </a:rPr>
              <a:t> </a:t>
            </a:r>
            <a:br>
              <a:rPr lang="en-GB" dirty="0">
                <a:ea typeface="+mj-lt"/>
                <a:cs typeface="+mj-lt"/>
              </a:rPr>
            </a:br>
            <a:r>
              <a:rPr lang="en-GB" dirty="0">
                <a:ea typeface="+mj-lt"/>
                <a:cs typeface="+mj-lt"/>
                <a:hlinkClick r:id="rId7"/>
              </a:rPr>
              <a:t>char </a:t>
            </a:r>
            <a:br>
              <a:rPr lang="en-GB" dirty="0">
                <a:ea typeface="+mj-lt"/>
                <a:cs typeface="+mj-lt"/>
              </a:rPr>
            </a:br>
            <a:r>
              <a:rPr lang="en-GB" dirty="0">
                <a:ea typeface="+mj-lt"/>
                <a:cs typeface="+mj-lt"/>
                <a:hlinkClick r:id="rId8"/>
              </a:rPr>
              <a:t>double</a:t>
            </a:r>
            <a:r>
              <a:rPr lang="en-GB" dirty="0">
                <a:ea typeface="+mj-lt"/>
                <a:cs typeface="+mj-lt"/>
                <a:hlinkClick r:id="rId4"/>
              </a:rPr>
              <a:t> </a:t>
            </a:r>
            <a:br>
              <a:rPr lang="en-GB" dirty="0">
                <a:ea typeface="+mj-lt"/>
                <a:cs typeface="+mj-lt"/>
              </a:rPr>
            </a:br>
            <a:r>
              <a:rPr lang="en-GB" dirty="0">
                <a:ea typeface="+mj-lt"/>
                <a:cs typeface="+mj-lt"/>
                <a:hlinkClick r:id="rId9"/>
              </a:rPr>
              <a:t>float </a:t>
            </a:r>
            <a:br>
              <a:rPr lang="en-GB" dirty="0">
                <a:ea typeface="+mj-lt"/>
                <a:cs typeface="+mj-lt"/>
              </a:rPr>
            </a:br>
            <a:r>
              <a:rPr lang="en-GB" dirty="0">
                <a:ea typeface="+mj-lt"/>
                <a:cs typeface="+mj-lt"/>
                <a:hlinkClick r:id="rId10"/>
              </a:rPr>
              <a:t>int</a:t>
            </a:r>
            <a:r>
              <a:rPr lang="en-GB" dirty="0">
                <a:ea typeface="+mj-lt"/>
                <a:cs typeface="+mj-lt"/>
                <a:hlinkClick r:id="rId4"/>
              </a:rPr>
              <a:t> </a:t>
            </a:r>
            <a:br>
              <a:rPr lang="en-GB" dirty="0">
                <a:ea typeface="+mj-lt"/>
                <a:cs typeface="+mj-lt"/>
              </a:rPr>
            </a:br>
            <a:r>
              <a:rPr lang="en-GB" dirty="0">
                <a:ea typeface="+mj-lt"/>
                <a:cs typeface="+mj-lt"/>
                <a:hlinkClick r:id="rId11"/>
              </a:rPr>
              <a:t>long </a:t>
            </a:r>
            <a:br>
              <a:rPr lang="en-GB" dirty="0">
                <a:ea typeface="+mj-lt"/>
                <a:cs typeface="+mj-lt"/>
              </a:rPr>
            </a:br>
            <a:r>
              <a:rPr lang="en-GB" dirty="0">
                <a:ea typeface="+mj-lt"/>
                <a:cs typeface="+mj-lt"/>
                <a:hlinkClick r:id="rId12"/>
              </a:rPr>
              <a:t>short</a:t>
            </a:r>
            <a:r>
              <a:rPr lang="en-GB" dirty="0">
                <a:ea typeface="+mj-lt"/>
                <a:cs typeface="+mj-lt"/>
                <a:hlinkClick r:id="rId4"/>
              </a:rPr>
              <a:t> </a:t>
            </a:r>
            <a:br>
              <a:rPr lang="en-GB" dirty="0">
                <a:ea typeface="+mj-lt"/>
                <a:cs typeface="+mj-lt"/>
              </a:rPr>
            </a:br>
            <a:r>
              <a:rPr lang="en-GB" dirty="0">
                <a:ea typeface="+mj-lt"/>
                <a:cs typeface="+mj-lt"/>
                <a:hlinkClick r:id="rId13"/>
              </a:rPr>
              <a:t>size_t </a:t>
            </a:r>
            <a:br>
              <a:rPr lang="en-GB" dirty="0">
                <a:ea typeface="+mj-lt"/>
                <a:cs typeface="+mj-lt"/>
              </a:rPr>
            </a:br>
            <a:r>
              <a:rPr lang="en-GB" dirty="0">
                <a:ea typeface="+mj-lt"/>
                <a:cs typeface="+mj-lt"/>
                <a:hlinkClick r:id="rId14"/>
              </a:rPr>
              <a:t>string</a:t>
            </a:r>
            <a:r>
              <a:rPr lang="en-GB" dirty="0">
                <a:ea typeface="+mj-lt"/>
                <a:cs typeface="+mj-lt"/>
                <a:hlinkClick r:id="rId4"/>
              </a:rPr>
              <a:t> </a:t>
            </a:r>
            <a:br>
              <a:rPr lang="en-GB" dirty="0">
                <a:ea typeface="+mj-lt"/>
                <a:cs typeface="+mj-lt"/>
              </a:rPr>
            </a:br>
            <a:r>
              <a:rPr lang="en-GB" dirty="0">
                <a:ea typeface="+mj-lt"/>
                <a:cs typeface="+mj-lt"/>
                <a:hlinkClick r:id="rId15"/>
              </a:rPr>
              <a:t>String() </a:t>
            </a:r>
            <a:br>
              <a:rPr lang="en-GB" dirty="0">
                <a:ea typeface="+mj-lt"/>
                <a:cs typeface="+mj-lt"/>
              </a:rPr>
            </a:br>
            <a:r>
              <a:rPr lang="en-GB" dirty="0">
                <a:ea typeface="+mj-lt"/>
                <a:cs typeface="+mj-lt"/>
                <a:hlinkClick r:id="rId16"/>
              </a:rPr>
              <a:t>unsigned char</a:t>
            </a:r>
            <a:r>
              <a:rPr lang="en-GB" dirty="0">
                <a:ea typeface="+mj-lt"/>
                <a:cs typeface="+mj-lt"/>
                <a:hlinkClick r:id="rId4"/>
              </a:rPr>
              <a:t> </a:t>
            </a:r>
            <a:br>
              <a:rPr lang="en-GB" dirty="0">
                <a:ea typeface="+mj-lt"/>
                <a:cs typeface="+mj-lt"/>
              </a:rPr>
            </a:br>
            <a:r>
              <a:rPr lang="en-GB" dirty="0">
                <a:ea typeface="+mj-lt"/>
                <a:cs typeface="+mj-lt"/>
                <a:hlinkClick r:id="rId17"/>
              </a:rPr>
              <a:t>unsigned int </a:t>
            </a:r>
            <a:br>
              <a:rPr lang="en-GB" dirty="0">
                <a:ea typeface="+mj-lt"/>
                <a:cs typeface="+mj-lt"/>
              </a:rPr>
            </a:br>
            <a:r>
              <a:rPr lang="en-GB" dirty="0">
                <a:ea typeface="+mj-lt"/>
                <a:cs typeface="+mj-lt"/>
                <a:hlinkClick r:id="rId18"/>
              </a:rPr>
              <a:t>unsigned long</a:t>
            </a:r>
            <a:r>
              <a:rPr lang="en-GB" dirty="0">
                <a:ea typeface="+mj-lt"/>
                <a:cs typeface="+mj-lt"/>
                <a:hlinkClick r:id="rId4"/>
              </a:rPr>
              <a:t> </a:t>
            </a:r>
            <a:br>
              <a:rPr lang="en-GB" dirty="0">
                <a:ea typeface="+mj-lt"/>
                <a:cs typeface="+mj-lt"/>
              </a:rPr>
            </a:br>
            <a:r>
              <a:rPr lang="en-GB" dirty="0">
                <a:ea typeface="+mj-lt"/>
                <a:cs typeface="+mj-lt"/>
                <a:hlinkClick r:id="rId19"/>
              </a:rPr>
              <a:t>void </a:t>
            </a:r>
            <a:br>
              <a:rPr lang="en-GB" dirty="0">
                <a:ea typeface="+mj-lt"/>
                <a:cs typeface="+mj-lt"/>
              </a:rPr>
            </a:br>
            <a:r>
              <a:rPr lang="en-GB" dirty="0">
                <a:ea typeface="+mj-lt"/>
                <a:cs typeface="+mj-lt"/>
                <a:hlinkClick r:id="rId4"/>
              </a:rPr>
              <a:t>word </a:t>
            </a:r>
            <a:endParaRPr lang="en-GB"/>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
        <p:nvSpPr>
          <p:cNvPr id="7" name="TextBox 6">
            <a:extLst>
              <a:ext uri="{FF2B5EF4-FFF2-40B4-BE49-F238E27FC236}">
                <a16:creationId xmlns:a16="http://schemas.microsoft.com/office/drawing/2014/main" id="{2542C0BF-C9A3-4E66-AB42-763B7EFF618B}"/>
              </a:ext>
            </a:extLst>
          </p:cNvPr>
          <p:cNvSpPr txBox="1"/>
          <p:nvPr/>
        </p:nvSpPr>
        <p:spPr>
          <a:xfrm>
            <a:off x="7949852" y="6164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6" name="Picture 8" descr="Text&#10;&#10;Description automatically generated">
            <a:extLst>
              <a:ext uri="{FF2B5EF4-FFF2-40B4-BE49-F238E27FC236}">
                <a16:creationId xmlns:a16="http://schemas.microsoft.com/office/drawing/2014/main" id="{9070B9F6-5A42-420E-8C88-BAEFC7D723B8}"/>
              </a:ext>
            </a:extLst>
          </p:cNvPr>
          <p:cNvPicPr>
            <a:picLocks noChangeAspect="1"/>
          </p:cNvPicPr>
          <p:nvPr/>
        </p:nvPicPr>
        <p:blipFill>
          <a:blip r:embed="rId20"/>
          <a:stretch>
            <a:fillRect/>
          </a:stretch>
        </p:blipFill>
        <p:spPr>
          <a:xfrm>
            <a:off x="10935222" y="5718429"/>
            <a:ext cx="1020872" cy="1016101"/>
          </a:xfrm>
          <a:prstGeom prst="rect">
            <a:avLst/>
          </a:prstGeom>
        </p:spPr>
      </p:pic>
      <p:pic>
        <p:nvPicPr>
          <p:cNvPr id="12" name="Picture 12">
            <a:extLst>
              <a:ext uri="{FF2B5EF4-FFF2-40B4-BE49-F238E27FC236}">
                <a16:creationId xmlns:a16="http://schemas.microsoft.com/office/drawing/2014/main" id="{59CFE953-A643-4B76-9748-ED11CD9AFEC1}"/>
              </a:ext>
            </a:extLst>
          </p:cNvPr>
          <p:cNvPicPr>
            <a:picLocks noChangeAspect="1"/>
          </p:cNvPicPr>
          <p:nvPr/>
        </p:nvPicPr>
        <p:blipFill>
          <a:blip r:embed="rId21"/>
          <a:stretch>
            <a:fillRect/>
          </a:stretch>
        </p:blipFill>
        <p:spPr>
          <a:xfrm>
            <a:off x="6264" y="4045778"/>
            <a:ext cx="4705609" cy="2816528"/>
          </a:xfrm>
          <a:prstGeom prst="rect">
            <a:avLst/>
          </a:prstGeom>
        </p:spPr>
      </p:pic>
    </p:spTree>
    <p:extLst>
      <p:ext uri="{BB962C8B-B14F-4D97-AF65-F5344CB8AC3E}">
        <p14:creationId xmlns:p14="http://schemas.microsoft.com/office/powerpoint/2010/main" val="406177594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A </a:t>
            </a:r>
            <a:br>
              <a:rPr lang="en-US" sz="2400" dirty="0">
                <a:ea typeface="+mj-lt"/>
                <a:cs typeface="+mj-lt"/>
              </a:rPr>
            </a:br>
            <a:r>
              <a:rPr lang="en-US" sz="2400" dirty="0">
                <a:ea typeface="+mj-lt"/>
                <a:cs typeface="+mj-lt"/>
              </a:rPr>
              <a:t>Little </a:t>
            </a:r>
            <a:br>
              <a:rPr lang="en-US" sz="2400" dirty="0">
                <a:ea typeface="+mj-lt"/>
                <a:cs typeface="+mj-lt"/>
              </a:rPr>
            </a:br>
            <a:r>
              <a:rPr lang="en-US" sz="2400" dirty="0">
                <a:ea typeface="+mj-lt"/>
                <a:cs typeface="+mj-lt"/>
              </a:rPr>
              <a:t>Bit </a:t>
            </a:r>
            <a:br>
              <a:rPr lang="en-US" sz="2400" dirty="0">
                <a:ea typeface="+mj-lt"/>
                <a:cs typeface="+mj-lt"/>
              </a:rPr>
            </a:br>
            <a:r>
              <a:rPr lang="en-US" sz="2400" dirty="0">
                <a:ea typeface="+mj-lt"/>
                <a:cs typeface="+mj-lt"/>
              </a:rPr>
              <a:t>About </a:t>
            </a:r>
            <a:br>
              <a:rPr lang="en-US" sz="2400" dirty="0">
                <a:ea typeface="+mj-lt"/>
                <a:cs typeface="+mj-lt"/>
              </a:rPr>
            </a:br>
            <a:r>
              <a:rPr lang="en-US" sz="2400" dirty="0">
                <a:ea typeface="+mj-lt"/>
                <a:cs typeface="+mj-lt"/>
              </a:rPr>
              <a:t>Programming</a:t>
            </a: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21155"/>
            <a:ext cx="5532401" cy="6121190"/>
          </a:xfrm>
        </p:spPr>
        <p:txBody>
          <a:bodyPr vert="horz" lIns="91440" tIns="45720" rIns="91440" bIns="45720" rtlCol="0" anchor="ctr">
            <a:normAutofit fontScale="70000" lnSpcReduction="20000"/>
          </a:bodyPr>
          <a:lstStyle/>
          <a:p>
            <a:pPr>
              <a:buClr>
                <a:srgbClr val="8AD0D6"/>
              </a:buClr>
            </a:pPr>
            <a:r>
              <a:rPr lang="en-GB" dirty="0"/>
              <a:t>Structure</a:t>
            </a:r>
            <a:endParaRPr lang="en-GB" dirty="0">
              <a:ea typeface="+mj-lt"/>
              <a:cs typeface="+mj-lt"/>
            </a:endParaRPr>
          </a:p>
          <a:p>
            <a:pPr marL="0" indent="0">
              <a:buClr>
                <a:srgbClr val="8AD0D6"/>
              </a:buClr>
              <a:buNone/>
            </a:pPr>
            <a:r>
              <a:rPr lang="en-GB" dirty="0">
                <a:ea typeface="+mj-lt"/>
                <a:cs typeface="+mj-lt"/>
              </a:rPr>
              <a:t>The elements of Arduino (C++) code.</a:t>
            </a:r>
          </a:p>
          <a:p>
            <a:pPr>
              <a:buClr>
                <a:srgbClr val="8AD0D6"/>
              </a:buClr>
            </a:pPr>
            <a:endParaRPr lang="en-GB" dirty="0"/>
          </a:p>
          <a:p>
            <a:pPr marL="0" indent="0">
              <a:buClr>
                <a:srgbClr val="8AD0D6"/>
              </a:buClr>
              <a:buNone/>
            </a:pPr>
            <a:r>
              <a:rPr lang="en-GB" b="1" dirty="0">
                <a:ea typeface="+mj-lt"/>
                <a:cs typeface="+mj-lt"/>
              </a:rPr>
              <a:t>Sketch</a:t>
            </a:r>
            <a:endParaRPr lang="en-GB" dirty="0"/>
          </a:p>
          <a:p>
            <a:pPr>
              <a:buNone/>
            </a:pPr>
            <a:r>
              <a:rPr lang="en-GB" dirty="0">
                <a:ea typeface="+mj-lt"/>
                <a:cs typeface="+mj-lt"/>
                <a:hlinkClick r:id="rId2"/>
              </a:rPr>
              <a:t>loop() </a:t>
            </a:r>
            <a:br>
              <a:rPr lang="en-GB" dirty="0">
                <a:ea typeface="+mj-lt"/>
                <a:cs typeface="+mj-lt"/>
              </a:rPr>
            </a:br>
            <a:r>
              <a:rPr lang="en-GB" dirty="0">
                <a:ea typeface="+mj-lt"/>
                <a:cs typeface="+mj-lt"/>
                <a:hlinkClick r:id="rId3"/>
              </a:rPr>
              <a:t>setup() </a:t>
            </a:r>
            <a:br>
              <a:rPr lang="en-GB" dirty="0">
                <a:ea typeface="+mj-lt"/>
                <a:cs typeface="+mj-lt"/>
              </a:rPr>
            </a:br>
            <a:endParaRPr lang="en-GB" dirty="0">
              <a:ea typeface="+mj-lt"/>
              <a:cs typeface="+mj-lt"/>
            </a:endParaRPr>
          </a:p>
          <a:p>
            <a:pPr>
              <a:buNone/>
            </a:pPr>
            <a:r>
              <a:rPr lang="en-GB" b="1" dirty="0"/>
              <a:t>Control Structure</a:t>
            </a:r>
            <a:endParaRPr lang="en-GB" dirty="0"/>
          </a:p>
          <a:p>
            <a:pPr>
              <a:buNone/>
            </a:pPr>
            <a:r>
              <a:rPr lang="en-GB" dirty="0">
                <a:ea typeface="+mj-lt"/>
                <a:cs typeface="+mj-lt"/>
                <a:hlinkClick r:id="rId4"/>
              </a:rPr>
              <a:t>break </a:t>
            </a:r>
            <a:br>
              <a:rPr lang="en-GB" dirty="0">
                <a:ea typeface="+mj-lt"/>
                <a:cs typeface="+mj-lt"/>
              </a:rPr>
            </a:br>
            <a:r>
              <a:rPr lang="en-GB" dirty="0">
                <a:ea typeface="+mj-lt"/>
                <a:cs typeface="+mj-lt"/>
                <a:hlinkClick r:id="rId5"/>
              </a:rPr>
              <a:t>continue </a:t>
            </a:r>
            <a:br>
              <a:rPr lang="en-GB" dirty="0">
                <a:ea typeface="+mj-lt"/>
                <a:cs typeface="+mj-lt"/>
              </a:rPr>
            </a:br>
            <a:r>
              <a:rPr lang="en-GB" dirty="0">
                <a:ea typeface="+mj-lt"/>
                <a:cs typeface="+mj-lt"/>
                <a:hlinkClick r:id="rId6"/>
              </a:rPr>
              <a:t>do...while </a:t>
            </a:r>
            <a:br>
              <a:rPr lang="en-GB" dirty="0">
                <a:ea typeface="+mj-lt"/>
                <a:cs typeface="+mj-lt"/>
              </a:rPr>
            </a:br>
            <a:r>
              <a:rPr lang="en-GB" dirty="0">
                <a:ea typeface="+mj-lt"/>
                <a:cs typeface="+mj-lt"/>
                <a:hlinkClick r:id="rId7"/>
              </a:rPr>
              <a:t>else </a:t>
            </a:r>
            <a:br>
              <a:rPr lang="en-GB" dirty="0">
                <a:ea typeface="+mj-lt"/>
                <a:cs typeface="+mj-lt"/>
              </a:rPr>
            </a:br>
            <a:r>
              <a:rPr lang="en-GB" dirty="0">
                <a:ea typeface="+mj-lt"/>
                <a:cs typeface="+mj-lt"/>
                <a:hlinkClick r:id="rId8"/>
              </a:rPr>
              <a:t>for </a:t>
            </a:r>
            <a:br>
              <a:rPr lang="en-GB" dirty="0">
                <a:ea typeface="+mj-lt"/>
                <a:cs typeface="+mj-lt"/>
              </a:rPr>
            </a:br>
            <a:r>
              <a:rPr lang="en-GB" dirty="0">
                <a:ea typeface="+mj-lt"/>
                <a:cs typeface="+mj-lt"/>
                <a:hlinkClick r:id="rId9"/>
              </a:rPr>
              <a:t>goto </a:t>
            </a:r>
            <a:br>
              <a:rPr lang="en-GB" dirty="0">
                <a:ea typeface="+mj-lt"/>
                <a:cs typeface="+mj-lt"/>
              </a:rPr>
            </a:br>
            <a:r>
              <a:rPr lang="en-GB" dirty="0">
                <a:ea typeface="+mj-lt"/>
                <a:cs typeface="+mj-lt"/>
                <a:hlinkClick r:id="rId10"/>
              </a:rPr>
              <a:t>if </a:t>
            </a:r>
            <a:br>
              <a:rPr lang="en-GB" dirty="0">
                <a:ea typeface="+mj-lt"/>
                <a:cs typeface="+mj-lt"/>
              </a:rPr>
            </a:br>
            <a:r>
              <a:rPr lang="en-GB" dirty="0">
                <a:ea typeface="+mj-lt"/>
                <a:cs typeface="+mj-lt"/>
                <a:hlinkClick r:id="rId11"/>
              </a:rPr>
              <a:t>return </a:t>
            </a:r>
            <a:br>
              <a:rPr lang="en-GB" dirty="0">
                <a:ea typeface="+mj-lt"/>
                <a:cs typeface="+mj-lt"/>
              </a:rPr>
            </a:br>
            <a:r>
              <a:rPr lang="en-GB" dirty="0">
                <a:ea typeface="+mj-lt"/>
                <a:cs typeface="+mj-lt"/>
                <a:hlinkClick r:id="rId12"/>
              </a:rPr>
              <a:t>switch...case </a:t>
            </a:r>
            <a:br>
              <a:rPr lang="en-GB" dirty="0">
                <a:ea typeface="+mj-lt"/>
                <a:cs typeface="+mj-lt"/>
              </a:rPr>
            </a:br>
            <a:r>
              <a:rPr lang="en-GB" dirty="0">
                <a:ea typeface="+mj-lt"/>
                <a:cs typeface="+mj-lt"/>
                <a:hlinkClick r:id="rId13"/>
              </a:rPr>
              <a:t>while </a:t>
            </a:r>
            <a:br>
              <a:rPr lang="en-GB" dirty="0">
                <a:ea typeface="+mj-lt"/>
                <a:cs typeface="+mj-lt"/>
              </a:rPr>
            </a:br>
            <a:endParaRPr lang="en-GB" dirty="0">
              <a:ea typeface="+mj-lt"/>
              <a:cs typeface="+mj-lt"/>
            </a:endParaRPr>
          </a:p>
          <a:p>
            <a:pPr>
              <a:buNone/>
            </a:pPr>
            <a:r>
              <a:rPr lang="en-GB" b="1" dirty="0"/>
              <a:t>Further Syntax</a:t>
            </a:r>
            <a:endParaRPr lang="en-GB" dirty="0"/>
          </a:p>
          <a:p>
            <a:pPr>
              <a:buNone/>
            </a:pPr>
            <a:r>
              <a:rPr lang="en-GB" dirty="0">
                <a:ea typeface="+mj-lt"/>
                <a:cs typeface="+mj-lt"/>
                <a:hlinkClick r:id="rId14"/>
              </a:rPr>
              <a:t>#define (define) </a:t>
            </a:r>
            <a:br>
              <a:rPr lang="en-GB" dirty="0">
                <a:ea typeface="+mj-lt"/>
                <a:cs typeface="+mj-lt"/>
              </a:rPr>
            </a:br>
            <a:r>
              <a:rPr lang="en-GB" dirty="0">
                <a:ea typeface="+mj-lt"/>
                <a:cs typeface="+mj-lt"/>
                <a:hlinkClick r:id="rId15"/>
              </a:rPr>
              <a:t>#include (include) </a:t>
            </a:r>
            <a:br>
              <a:rPr lang="en-GB" dirty="0">
                <a:ea typeface="+mj-lt"/>
                <a:cs typeface="+mj-lt"/>
              </a:rPr>
            </a:br>
            <a:r>
              <a:rPr lang="en-GB" dirty="0">
                <a:ea typeface="+mj-lt"/>
                <a:cs typeface="+mj-lt"/>
                <a:hlinkClick r:id="rId16"/>
              </a:rPr>
              <a:t>/* */ (block comment) </a:t>
            </a:r>
            <a:br>
              <a:rPr lang="en-GB" dirty="0">
                <a:ea typeface="+mj-lt"/>
                <a:cs typeface="+mj-lt"/>
              </a:rPr>
            </a:br>
            <a:r>
              <a:rPr lang="en-GB" dirty="0">
                <a:ea typeface="+mj-lt"/>
                <a:cs typeface="+mj-lt"/>
                <a:hlinkClick r:id="rId17"/>
              </a:rPr>
              <a:t>// (single line comment) </a:t>
            </a:r>
            <a:br>
              <a:rPr lang="en-GB" dirty="0">
                <a:ea typeface="+mj-lt"/>
                <a:cs typeface="+mj-lt"/>
              </a:rPr>
            </a:br>
            <a:r>
              <a:rPr lang="en-GB" dirty="0">
                <a:ea typeface="+mj-lt"/>
                <a:cs typeface="+mj-lt"/>
                <a:hlinkClick r:id="rId18"/>
              </a:rPr>
              <a:t>; (semicolon) </a:t>
            </a:r>
            <a:br>
              <a:rPr lang="en-GB" dirty="0">
                <a:ea typeface="+mj-lt"/>
                <a:cs typeface="+mj-lt"/>
              </a:rPr>
            </a:br>
            <a:r>
              <a:rPr lang="en-GB" dirty="0">
                <a:ea typeface="+mj-lt"/>
                <a:cs typeface="+mj-lt"/>
                <a:hlinkClick r:id="rId19"/>
              </a:rPr>
              <a:t>{} (curly braces) </a:t>
            </a:r>
            <a:endParaRPr lang="en-GB"/>
          </a:p>
          <a:p>
            <a:pPr marL="0" indent="0">
              <a:buNone/>
            </a:pPr>
            <a:r>
              <a:rPr lang="en-GB" dirty="0">
                <a:ea typeface="+mj-lt"/>
                <a:cs typeface="+mj-lt"/>
                <a:hlinkClick r:id="rId20"/>
              </a:rPr>
              <a:t>millis() </a:t>
            </a:r>
            <a:endParaRPr lang="en-GB"/>
          </a:p>
          <a:p>
            <a:pPr>
              <a:buClr>
                <a:srgbClr val="8AD0D6"/>
              </a:buClr>
            </a:pPr>
            <a:endParaRPr lang="en-GB" dirty="0">
              <a:ea typeface="+mj-lt"/>
              <a:cs typeface="+mj-lt"/>
            </a:endParaRPr>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
        <p:nvSpPr>
          <p:cNvPr id="7" name="TextBox 6">
            <a:extLst>
              <a:ext uri="{FF2B5EF4-FFF2-40B4-BE49-F238E27FC236}">
                <a16:creationId xmlns:a16="http://schemas.microsoft.com/office/drawing/2014/main" id="{2542C0BF-C9A3-4E66-AB42-763B7EFF618B}"/>
              </a:ext>
            </a:extLst>
          </p:cNvPr>
          <p:cNvSpPr txBox="1"/>
          <p:nvPr/>
        </p:nvSpPr>
        <p:spPr>
          <a:xfrm>
            <a:off x="7949852" y="6164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6" name="Picture 8" descr="Text&#10;&#10;Description automatically generated">
            <a:extLst>
              <a:ext uri="{FF2B5EF4-FFF2-40B4-BE49-F238E27FC236}">
                <a16:creationId xmlns:a16="http://schemas.microsoft.com/office/drawing/2014/main" id="{9070B9F6-5A42-420E-8C88-BAEFC7D723B8}"/>
              </a:ext>
            </a:extLst>
          </p:cNvPr>
          <p:cNvPicPr>
            <a:picLocks noChangeAspect="1"/>
          </p:cNvPicPr>
          <p:nvPr/>
        </p:nvPicPr>
        <p:blipFill>
          <a:blip r:embed="rId21"/>
          <a:stretch>
            <a:fillRect/>
          </a:stretch>
        </p:blipFill>
        <p:spPr>
          <a:xfrm>
            <a:off x="10935222" y="5718429"/>
            <a:ext cx="1020872" cy="1016101"/>
          </a:xfrm>
          <a:prstGeom prst="rect">
            <a:avLst/>
          </a:prstGeom>
        </p:spPr>
      </p:pic>
      <p:pic>
        <p:nvPicPr>
          <p:cNvPr id="12" name="Picture 12">
            <a:extLst>
              <a:ext uri="{FF2B5EF4-FFF2-40B4-BE49-F238E27FC236}">
                <a16:creationId xmlns:a16="http://schemas.microsoft.com/office/drawing/2014/main" id="{59CFE953-A643-4B76-9748-ED11CD9AFEC1}"/>
              </a:ext>
            </a:extLst>
          </p:cNvPr>
          <p:cNvPicPr>
            <a:picLocks noChangeAspect="1"/>
          </p:cNvPicPr>
          <p:nvPr/>
        </p:nvPicPr>
        <p:blipFill>
          <a:blip r:embed="rId22"/>
          <a:stretch>
            <a:fillRect/>
          </a:stretch>
        </p:blipFill>
        <p:spPr>
          <a:xfrm>
            <a:off x="6264" y="4045778"/>
            <a:ext cx="4705609" cy="2816528"/>
          </a:xfrm>
          <a:prstGeom prst="rect">
            <a:avLst/>
          </a:prstGeom>
        </p:spPr>
      </p:pic>
    </p:spTree>
    <p:extLst>
      <p:ext uri="{BB962C8B-B14F-4D97-AF65-F5344CB8AC3E}">
        <p14:creationId xmlns:p14="http://schemas.microsoft.com/office/powerpoint/2010/main" val="142857417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A </a:t>
            </a:r>
            <a:br>
              <a:rPr lang="en-US" sz="2400" dirty="0">
                <a:ea typeface="+mj-lt"/>
                <a:cs typeface="+mj-lt"/>
              </a:rPr>
            </a:br>
            <a:r>
              <a:rPr lang="en-US" sz="2400" dirty="0">
                <a:ea typeface="+mj-lt"/>
                <a:cs typeface="+mj-lt"/>
              </a:rPr>
              <a:t>Little </a:t>
            </a:r>
            <a:br>
              <a:rPr lang="en-US" sz="2400" dirty="0">
                <a:ea typeface="+mj-lt"/>
                <a:cs typeface="+mj-lt"/>
              </a:rPr>
            </a:br>
            <a:r>
              <a:rPr lang="en-US" sz="2400" dirty="0">
                <a:ea typeface="+mj-lt"/>
                <a:cs typeface="+mj-lt"/>
              </a:rPr>
              <a:t>Bit </a:t>
            </a:r>
            <a:br>
              <a:rPr lang="en-US" sz="2400" dirty="0">
                <a:ea typeface="+mj-lt"/>
                <a:cs typeface="+mj-lt"/>
              </a:rPr>
            </a:br>
            <a:r>
              <a:rPr lang="en-US" sz="2400" dirty="0">
                <a:ea typeface="+mj-lt"/>
                <a:cs typeface="+mj-lt"/>
              </a:rPr>
              <a:t>About </a:t>
            </a:r>
            <a:br>
              <a:rPr lang="en-US" sz="2400" dirty="0">
                <a:ea typeface="+mj-lt"/>
                <a:cs typeface="+mj-lt"/>
              </a:rPr>
            </a:br>
            <a:r>
              <a:rPr lang="en-US" sz="2400" dirty="0">
                <a:ea typeface="+mj-lt"/>
                <a:cs typeface="+mj-lt"/>
              </a:rPr>
              <a:t>Programming</a:t>
            </a: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11680"/>
            <a:ext cx="5532401" cy="5902115"/>
          </a:xfrm>
        </p:spPr>
        <p:txBody>
          <a:bodyPr vert="horz" lIns="91440" tIns="45720" rIns="91440" bIns="45720" rtlCol="0" anchor="ctr">
            <a:normAutofit fontScale="85000" lnSpcReduction="20000"/>
          </a:bodyPr>
          <a:lstStyle/>
          <a:p>
            <a:pPr>
              <a:buClr>
                <a:srgbClr val="8AD0D6"/>
              </a:buClr>
            </a:pPr>
            <a:r>
              <a:rPr lang="en-GB" dirty="0"/>
              <a:t>Structure</a:t>
            </a:r>
            <a:endParaRPr lang="en-GB" dirty="0">
              <a:ea typeface="+mj-lt"/>
              <a:cs typeface="+mj-lt"/>
            </a:endParaRPr>
          </a:p>
          <a:p>
            <a:pPr marL="0" indent="0">
              <a:buClr>
                <a:srgbClr val="8AD0D6"/>
              </a:buClr>
              <a:buNone/>
            </a:pPr>
            <a:r>
              <a:rPr lang="en-GB" dirty="0">
                <a:ea typeface="+mj-lt"/>
                <a:cs typeface="+mj-lt"/>
              </a:rPr>
              <a:t>The elements of Arduino (C++) code.</a:t>
            </a:r>
          </a:p>
          <a:p>
            <a:pPr>
              <a:buClr>
                <a:srgbClr val="8AD0D6"/>
              </a:buClr>
            </a:pPr>
            <a:endParaRPr lang="en-GB" dirty="0"/>
          </a:p>
          <a:p>
            <a:pPr>
              <a:buNone/>
            </a:pPr>
            <a:r>
              <a:rPr lang="en-GB" b="1" dirty="0"/>
              <a:t>Arithmetic Operators</a:t>
            </a:r>
            <a:endParaRPr lang="en-GB" dirty="0"/>
          </a:p>
          <a:p>
            <a:pPr>
              <a:buNone/>
            </a:pPr>
            <a:r>
              <a:rPr lang="en-GB" dirty="0">
                <a:ea typeface="+mj-lt"/>
                <a:cs typeface="+mj-lt"/>
                <a:hlinkClick r:id="rId2"/>
              </a:rPr>
              <a:t>% (remainder) </a:t>
            </a:r>
            <a:br>
              <a:rPr lang="en-GB" dirty="0">
                <a:ea typeface="+mj-lt"/>
                <a:cs typeface="+mj-lt"/>
              </a:rPr>
            </a:br>
            <a:r>
              <a:rPr lang="en-GB" dirty="0">
                <a:ea typeface="+mj-lt"/>
                <a:cs typeface="+mj-lt"/>
                <a:hlinkClick r:id="rId3"/>
              </a:rPr>
              <a:t>* (multiplication) </a:t>
            </a:r>
            <a:br>
              <a:rPr lang="en-GB" dirty="0">
                <a:ea typeface="+mj-lt"/>
                <a:cs typeface="+mj-lt"/>
              </a:rPr>
            </a:br>
            <a:r>
              <a:rPr lang="en-GB" dirty="0">
                <a:ea typeface="+mj-lt"/>
                <a:cs typeface="+mj-lt"/>
                <a:hlinkClick r:id="rId4"/>
              </a:rPr>
              <a:t>+ (addition) </a:t>
            </a:r>
            <a:br>
              <a:rPr lang="en-GB" dirty="0">
                <a:ea typeface="+mj-lt"/>
                <a:cs typeface="+mj-lt"/>
              </a:rPr>
            </a:br>
            <a:r>
              <a:rPr lang="en-GB" dirty="0">
                <a:ea typeface="+mj-lt"/>
                <a:cs typeface="+mj-lt"/>
                <a:hlinkClick r:id="rId5"/>
              </a:rPr>
              <a:t>- (subtraction) </a:t>
            </a:r>
            <a:br>
              <a:rPr lang="en-GB" dirty="0">
                <a:ea typeface="+mj-lt"/>
                <a:cs typeface="+mj-lt"/>
              </a:rPr>
            </a:br>
            <a:r>
              <a:rPr lang="en-GB" dirty="0">
                <a:ea typeface="+mj-lt"/>
                <a:cs typeface="+mj-lt"/>
                <a:hlinkClick r:id="rId6"/>
              </a:rPr>
              <a:t>/ (division) </a:t>
            </a:r>
            <a:br>
              <a:rPr lang="en-GB" dirty="0">
                <a:ea typeface="+mj-lt"/>
                <a:cs typeface="+mj-lt"/>
              </a:rPr>
            </a:br>
            <a:r>
              <a:rPr lang="en-GB" dirty="0">
                <a:ea typeface="+mj-lt"/>
                <a:cs typeface="+mj-lt"/>
                <a:hlinkClick r:id="rId7"/>
              </a:rPr>
              <a:t>= (assignment operator) </a:t>
            </a:r>
            <a:br>
              <a:rPr lang="en-GB" dirty="0">
                <a:ea typeface="+mj-lt"/>
                <a:cs typeface="+mj-lt"/>
              </a:rPr>
            </a:br>
            <a:endParaRPr lang="en-GB" dirty="0">
              <a:ea typeface="+mj-lt"/>
              <a:cs typeface="+mj-lt"/>
            </a:endParaRPr>
          </a:p>
          <a:p>
            <a:pPr>
              <a:buNone/>
            </a:pPr>
            <a:r>
              <a:rPr lang="en-GB" b="1" dirty="0"/>
              <a:t>Comparison Operators</a:t>
            </a:r>
            <a:endParaRPr lang="en-GB" dirty="0"/>
          </a:p>
          <a:p>
            <a:pPr>
              <a:buNone/>
            </a:pPr>
            <a:r>
              <a:rPr lang="en-GB" dirty="0">
                <a:ea typeface="+mj-lt"/>
                <a:cs typeface="+mj-lt"/>
                <a:hlinkClick r:id="rId8"/>
              </a:rPr>
              <a:t>!= (not equal to) </a:t>
            </a:r>
            <a:br>
              <a:rPr lang="en-GB" dirty="0">
                <a:ea typeface="+mj-lt"/>
                <a:cs typeface="+mj-lt"/>
              </a:rPr>
            </a:br>
            <a:r>
              <a:rPr lang="en-GB" dirty="0">
                <a:ea typeface="+mj-lt"/>
                <a:cs typeface="+mj-lt"/>
                <a:hlinkClick r:id="rId9"/>
              </a:rPr>
              <a:t>&lt; (less than) </a:t>
            </a:r>
            <a:br>
              <a:rPr lang="en-GB" dirty="0">
                <a:ea typeface="+mj-lt"/>
                <a:cs typeface="+mj-lt"/>
              </a:rPr>
            </a:br>
            <a:r>
              <a:rPr lang="en-GB" dirty="0">
                <a:ea typeface="+mj-lt"/>
                <a:cs typeface="+mj-lt"/>
                <a:hlinkClick r:id="rId10"/>
              </a:rPr>
              <a:t>&lt;= (less than or equal to) </a:t>
            </a:r>
            <a:br>
              <a:rPr lang="en-GB" dirty="0">
                <a:ea typeface="+mj-lt"/>
                <a:cs typeface="+mj-lt"/>
              </a:rPr>
            </a:br>
            <a:r>
              <a:rPr lang="en-GB" dirty="0">
                <a:ea typeface="+mj-lt"/>
                <a:cs typeface="+mj-lt"/>
                <a:hlinkClick r:id="rId11"/>
              </a:rPr>
              <a:t>== (equal to) </a:t>
            </a:r>
            <a:br>
              <a:rPr lang="en-GB" dirty="0">
                <a:ea typeface="+mj-lt"/>
                <a:cs typeface="+mj-lt"/>
              </a:rPr>
            </a:br>
            <a:r>
              <a:rPr lang="en-GB" dirty="0">
                <a:ea typeface="+mj-lt"/>
                <a:cs typeface="+mj-lt"/>
                <a:hlinkClick r:id="rId12"/>
              </a:rPr>
              <a:t>&gt; (greater than) </a:t>
            </a:r>
            <a:br>
              <a:rPr lang="en-GB" dirty="0">
                <a:ea typeface="+mj-lt"/>
                <a:cs typeface="+mj-lt"/>
              </a:rPr>
            </a:br>
            <a:r>
              <a:rPr lang="en-GB" dirty="0">
                <a:ea typeface="+mj-lt"/>
                <a:cs typeface="+mj-lt"/>
                <a:hlinkClick r:id="rId13"/>
              </a:rPr>
              <a:t>&gt;= (greater than or equal to) </a:t>
            </a:r>
            <a:br>
              <a:rPr lang="en-GB" dirty="0">
                <a:ea typeface="+mj-lt"/>
                <a:cs typeface="+mj-lt"/>
              </a:rPr>
            </a:br>
            <a:endParaRPr lang="en-GB" dirty="0">
              <a:ea typeface="+mj-lt"/>
              <a:cs typeface="+mj-lt"/>
            </a:endParaRPr>
          </a:p>
          <a:p>
            <a:pPr>
              <a:buNone/>
            </a:pPr>
            <a:r>
              <a:rPr lang="en-GB" b="1" dirty="0"/>
              <a:t>Boolean Operators</a:t>
            </a:r>
            <a:endParaRPr lang="en-GB" dirty="0"/>
          </a:p>
          <a:p>
            <a:pPr>
              <a:buNone/>
            </a:pPr>
            <a:r>
              <a:rPr lang="en-GB" dirty="0">
                <a:ea typeface="+mj-lt"/>
                <a:cs typeface="+mj-lt"/>
                <a:hlinkClick r:id="rId14"/>
              </a:rPr>
              <a:t>! (logical not) </a:t>
            </a:r>
            <a:br>
              <a:rPr lang="en-GB" dirty="0">
                <a:ea typeface="+mj-lt"/>
                <a:cs typeface="+mj-lt"/>
              </a:rPr>
            </a:br>
            <a:r>
              <a:rPr lang="en-GB" dirty="0">
                <a:ea typeface="+mj-lt"/>
                <a:cs typeface="+mj-lt"/>
                <a:hlinkClick r:id="rId15"/>
              </a:rPr>
              <a:t>&amp;&amp; (logical and) </a:t>
            </a:r>
            <a:br>
              <a:rPr lang="en-GB" dirty="0">
                <a:ea typeface="+mj-lt"/>
                <a:cs typeface="+mj-lt"/>
              </a:rPr>
            </a:br>
            <a:r>
              <a:rPr lang="en-GB" dirty="0">
                <a:ea typeface="+mj-lt"/>
                <a:cs typeface="+mj-lt"/>
                <a:hlinkClick r:id="rId16"/>
              </a:rPr>
              <a:t>|| (logical or)</a:t>
            </a:r>
            <a:endParaRPr lang="en-GB"/>
          </a:p>
          <a:p>
            <a:pPr marL="0" indent="0">
              <a:buNone/>
            </a:pPr>
            <a:endParaRPr lang="en-GB" b="1" dirty="0"/>
          </a:p>
          <a:p>
            <a:pPr>
              <a:buClr>
                <a:srgbClr val="8AD0D6"/>
              </a:buClr>
            </a:pPr>
            <a:endParaRPr lang="en-GB" dirty="0">
              <a:ea typeface="+mj-lt"/>
              <a:cs typeface="+mj-lt"/>
            </a:endParaRPr>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
        <p:nvSpPr>
          <p:cNvPr id="7" name="TextBox 6">
            <a:extLst>
              <a:ext uri="{FF2B5EF4-FFF2-40B4-BE49-F238E27FC236}">
                <a16:creationId xmlns:a16="http://schemas.microsoft.com/office/drawing/2014/main" id="{2542C0BF-C9A3-4E66-AB42-763B7EFF618B}"/>
              </a:ext>
            </a:extLst>
          </p:cNvPr>
          <p:cNvSpPr txBox="1"/>
          <p:nvPr/>
        </p:nvSpPr>
        <p:spPr>
          <a:xfrm>
            <a:off x="7949852" y="6164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6" name="Picture 8" descr="Text&#10;&#10;Description automatically generated">
            <a:extLst>
              <a:ext uri="{FF2B5EF4-FFF2-40B4-BE49-F238E27FC236}">
                <a16:creationId xmlns:a16="http://schemas.microsoft.com/office/drawing/2014/main" id="{9070B9F6-5A42-420E-8C88-BAEFC7D723B8}"/>
              </a:ext>
            </a:extLst>
          </p:cNvPr>
          <p:cNvPicPr>
            <a:picLocks noChangeAspect="1"/>
          </p:cNvPicPr>
          <p:nvPr/>
        </p:nvPicPr>
        <p:blipFill>
          <a:blip r:embed="rId17"/>
          <a:stretch>
            <a:fillRect/>
          </a:stretch>
        </p:blipFill>
        <p:spPr>
          <a:xfrm>
            <a:off x="10935222" y="5718429"/>
            <a:ext cx="1020872" cy="1016101"/>
          </a:xfrm>
          <a:prstGeom prst="rect">
            <a:avLst/>
          </a:prstGeom>
        </p:spPr>
      </p:pic>
      <p:pic>
        <p:nvPicPr>
          <p:cNvPr id="12" name="Picture 12">
            <a:extLst>
              <a:ext uri="{FF2B5EF4-FFF2-40B4-BE49-F238E27FC236}">
                <a16:creationId xmlns:a16="http://schemas.microsoft.com/office/drawing/2014/main" id="{59CFE953-A643-4B76-9748-ED11CD9AFEC1}"/>
              </a:ext>
            </a:extLst>
          </p:cNvPr>
          <p:cNvPicPr>
            <a:picLocks noChangeAspect="1"/>
          </p:cNvPicPr>
          <p:nvPr/>
        </p:nvPicPr>
        <p:blipFill>
          <a:blip r:embed="rId18"/>
          <a:stretch>
            <a:fillRect/>
          </a:stretch>
        </p:blipFill>
        <p:spPr>
          <a:xfrm>
            <a:off x="6264" y="4045778"/>
            <a:ext cx="4705609" cy="2816528"/>
          </a:xfrm>
          <a:prstGeom prst="rect">
            <a:avLst/>
          </a:prstGeom>
        </p:spPr>
      </p:pic>
    </p:spTree>
    <p:extLst>
      <p:ext uri="{BB962C8B-B14F-4D97-AF65-F5344CB8AC3E}">
        <p14:creationId xmlns:p14="http://schemas.microsoft.com/office/powerpoint/2010/main" val="234538004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A </a:t>
            </a:r>
            <a:br>
              <a:rPr lang="en-US" sz="2400" dirty="0">
                <a:ea typeface="+mj-lt"/>
                <a:cs typeface="+mj-lt"/>
              </a:rPr>
            </a:br>
            <a:r>
              <a:rPr lang="en-US" sz="2400" dirty="0">
                <a:ea typeface="+mj-lt"/>
                <a:cs typeface="+mj-lt"/>
              </a:rPr>
              <a:t>Little </a:t>
            </a:r>
            <a:br>
              <a:rPr lang="en-US" sz="2400" dirty="0">
                <a:ea typeface="+mj-lt"/>
                <a:cs typeface="+mj-lt"/>
              </a:rPr>
            </a:br>
            <a:r>
              <a:rPr lang="en-US" sz="2400" dirty="0">
                <a:ea typeface="+mj-lt"/>
                <a:cs typeface="+mj-lt"/>
              </a:rPr>
              <a:t>Bit </a:t>
            </a:r>
            <a:br>
              <a:rPr lang="en-US" sz="2400" dirty="0">
                <a:ea typeface="+mj-lt"/>
                <a:cs typeface="+mj-lt"/>
              </a:rPr>
            </a:br>
            <a:r>
              <a:rPr lang="en-US" sz="2400" dirty="0">
                <a:ea typeface="+mj-lt"/>
                <a:cs typeface="+mj-lt"/>
              </a:rPr>
              <a:t>About </a:t>
            </a:r>
            <a:br>
              <a:rPr lang="en-US" sz="2400" dirty="0">
                <a:ea typeface="+mj-lt"/>
                <a:cs typeface="+mj-lt"/>
              </a:rPr>
            </a:br>
            <a:r>
              <a:rPr lang="en-US" sz="2400" dirty="0">
                <a:ea typeface="+mj-lt"/>
                <a:cs typeface="+mj-lt"/>
              </a:rPr>
              <a:t>Programming</a:t>
            </a: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106855"/>
            <a:ext cx="5532401" cy="6121190"/>
          </a:xfrm>
        </p:spPr>
        <p:txBody>
          <a:bodyPr vert="horz" lIns="91440" tIns="45720" rIns="91440" bIns="45720" rtlCol="0" anchor="ctr">
            <a:normAutofit fontScale="70000" lnSpcReduction="20000"/>
          </a:bodyPr>
          <a:lstStyle/>
          <a:p>
            <a:pPr>
              <a:buClr>
                <a:srgbClr val="8AD0D6"/>
              </a:buClr>
            </a:pPr>
            <a:r>
              <a:rPr lang="en-GB" dirty="0"/>
              <a:t>Structure</a:t>
            </a:r>
            <a:endParaRPr lang="en-GB" dirty="0">
              <a:ea typeface="+mj-lt"/>
              <a:cs typeface="+mj-lt"/>
            </a:endParaRPr>
          </a:p>
          <a:p>
            <a:pPr marL="0" indent="0">
              <a:buClr>
                <a:srgbClr val="8AD0D6"/>
              </a:buClr>
              <a:buNone/>
            </a:pPr>
            <a:r>
              <a:rPr lang="en-GB" dirty="0">
                <a:ea typeface="+mj-lt"/>
                <a:cs typeface="+mj-lt"/>
              </a:rPr>
              <a:t>The elements of Arduino (C++) code.</a:t>
            </a:r>
          </a:p>
          <a:p>
            <a:pPr>
              <a:buClr>
                <a:srgbClr val="8AD0D6"/>
              </a:buClr>
            </a:pPr>
            <a:endParaRPr lang="en-GB" dirty="0"/>
          </a:p>
          <a:p>
            <a:pPr>
              <a:buNone/>
            </a:pPr>
            <a:r>
              <a:rPr lang="en-GB" b="1" dirty="0"/>
              <a:t>Pointer Access Operators</a:t>
            </a:r>
            <a:endParaRPr lang="en-GB" dirty="0"/>
          </a:p>
          <a:p>
            <a:pPr>
              <a:buNone/>
            </a:pPr>
            <a:r>
              <a:rPr lang="en-GB" dirty="0">
                <a:ea typeface="+mj-lt"/>
                <a:cs typeface="+mj-lt"/>
                <a:hlinkClick r:id="rId2"/>
              </a:rPr>
              <a:t>&amp; (reference operator) </a:t>
            </a:r>
            <a:br>
              <a:rPr lang="en-GB" dirty="0">
                <a:ea typeface="+mj-lt"/>
                <a:cs typeface="+mj-lt"/>
              </a:rPr>
            </a:br>
            <a:r>
              <a:rPr lang="en-GB" dirty="0">
                <a:ea typeface="+mj-lt"/>
                <a:cs typeface="+mj-lt"/>
                <a:hlinkClick r:id="rId3"/>
              </a:rPr>
              <a:t>* (dereference operator) </a:t>
            </a:r>
            <a:br>
              <a:rPr lang="en-GB" dirty="0">
                <a:ea typeface="+mj-lt"/>
                <a:cs typeface="+mj-lt"/>
              </a:rPr>
            </a:br>
            <a:endParaRPr lang="en-GB" dirty="0">
              <a:ea typeface="+mj-lt"/>
              <a:cs typeface="+mj-lt"/>
            </a:endParaRPr>
          </a:p>
          <a:p>
            <a:pPr>
              <a:buNone/>
            </a:pPr>
            <a:r>
              <a:rPr lang="en-GB" b="1" dirty="0"/>
              <a:t>Bitwise Operators</a:t>
            </a:r>
            <a:endParaRPr lang="en-GB" dirty="0"/>
          </a:p>
          <a:p>
            <a:pPr>
              <a:buNone/>
            </a:pPr>
            <a:r>
              <a:rPr lang="en-GB" dirty="0">
                <a:ea typeface="+mj-lt"/>
                <a:cs typeface="+mj-lt"/>
                <a:hlinkClick r:id="rId4"/>
              </a:rPr>
              <a:t>&amp; (bitwise and) </a:t>
            </a:r>
            <a:br>
              <a:rPr lang="en-GB" dirty="0">
                <a:ea typeface="+mj-lt"/>
                <a:cs typeface="+mj-lt"/>
              </a:rPr>
            </a:br>
            <a:r>
              <a:rPr lang="en-GB" dirty="0">
                <a:ea typeface="+mj-lt"/>
                <a:cs typeface="+mj-lt"/>
                <a:hlinkClick r:id="rId5"/>
              </a:rPr>
              <a:t>&lt;&lt; (bitshift left) </a:t>
            </a:r>
            <a:br>
              <a:rPr lang="en-GB" dirty="0">
                <a:ea typeface="+mj-lt"/>
                <a:cs typeface="+mj-lt"/>
              </a:rPr>
            </a:br>
            <a:r>
              <a:rPr lang="en-GB" dirty="0">
                <a:ea typeface="+mj-lt"/>
                <a:cs typeface="+mj-lt"/>
                <a:hlinkClick r:id="rId6"/>
              </a:rPr>
              <a:t>&gt;&gt; (bitshift right) </a:t>
            </a:r>
            <a:br>
              <a:rPr lang="en-GB" dirty="0">
                <a:ea typeface="+mj-lt"/>
                <a:cs typeface="+mj-lt"/>
              </a:rPr>
            </a:br>
            <a:r>
              <a:rPr lang="en-GB" dirty="0">
                <a:ea typeface="+mj-lt"/>
                <a:cs typeface="+mj-lt"/>
                <a:hlinkClick r:id="rId7"/>
              </a:rPr>
              <a:t>^ (bitwise xor) </a:t>
            </a:r>
            <a:br>
              <a:rPr lang="en-GB" dirty="0">
                <a:ea typeface="+mj-lt"/>
                <a:cs typeface="+mj-lt"/>
              </a:rPr>
            </a:br>
            <a:r>
              <a:rPr lang="en-GB" dirty="0">
                <a:ea typeface="+mj-lt"/>
                <a:cs typeface="+mj-lt"/>
                <a:hlinkClick r:id="rId8"/>
              </a:rPr>
              <a:t>| (bitwise or) </a:t>
            </a:r>
            <a:br>
              <a:rPr lang="en-GB" dirty="0">
                <a:ea typeface="+mj-lt"/>
                <a:cs typeface="+mj-lt"/>
              </a:rPr>
            </a:br>
            <a:r>
              <a:rPr lang="en-GB" dirty="0">
                <a:ea typeface="+mj-lt"/>
                <a:cs typeface="+mj-lt"/>
                <a:hlinkClick r:id="rId9"/>
              </a:rPr>
              <a:t>~ (bitwise not) </a:t>
            </a:r>
            <a:br>
              <a:rPr lang="en-GB" dirty="0">
                <a:ea typeface="+mj-lt"/>
                <a:cs typeface="+mj-lt"/>
              </a:rPr>
            </a:br>
            <a:endParaRPr lang="en-GB" dirty="0">
              <a:ea typeface="+mj-lt"/>
              <a:cs typeface="+mj-lt"/>
            </a:endParaRPr>
          </a:p>
          <a:p>
            <a:pPr>
              <a:buNone/>
            </a:pPr>
            <a:r>
              <a:rPr lang="en-GB" b="1" dirty="0"/>
              <a:t>Compound Operators</a:t>
            </a:r>
            <a:endParaRPr lang="en-GB" dirty="0"/>
          </a:p>
          <a:p>
            <a:pPr>
              <a:buNone/>
            </a:pPr>
            <a:r>
              <a:rPr lang="en-GB" dirty="0">
                <a:ea typeface="+mj-lt"/>
                <a:cs typeface="+mj-lt"/>
                <a:hlinkClick r:id="rId10"/>
              </a:rPr>
              <a:t>%= (compound remainder) </a:t>
            </a:r>
            <a:br>
              <a:rPr lang="en-GB" dirty="0">
                <a:ea typeface="+mj-lt"/>
                <a:cs typeface="+mj-lt"/>
              </a:rPr>
            </a:br>
            <a:r>
              <a:rPr lang="en-GB" dirty="0">
                <a:ea typeface="+mj-lt"/>
                <a:cs typeface="+mj-lt"/>
                <a:hlinkClick r:id="rId11"/>
              </a:rPr>
              <a:t>&amp;= (compound bitwise and) </a:t>
            </a:r>
            <a:br>
              <a:rPr lang="en-GB" dirty="0">
                <a:ea typeface="+mj-lt"/>
                <a:cs typeface="+mj-lt"/>
              </a:rPr>
            </a:br>
            <a:r>
              <a:rPr lang="en-GB" dirty="0">
                <a:ea typeface="+mj-lt"/>
                <a:cs typeface="+mj-lt"/>
                <a:hlinkClick r:id="rId12"/>
              </a:rPr>
              <a:t>*= (compound multiplication) </a:t>
            </a:r>
            <a:br>
              <a:rPr lang="en-GB" dirty="0">
                <a:ea typeface="+mj-lt"/>
                <a:cs typeface="+mj-lt"/>
              </a:rPr>
            </a:br>
            <a:r>
              <a:rPr lang="en-GB" dirty="0">
                <a:ea typeface="+mj-lt"/>
                <a:cs typeface="+mj-lt"/>
                <a:hlinkClick r:id="rId13"/>
              </a:rPr>
              <a:t>++ (increment) </a:t>
            </a:r>
            <a:br>
              <a:rPr lang="en-GB" dirty="0">
                <a:ea typeface="+mj-lt"/>
                <a:cs typeface="+mj-lt"/>
              </a:rPr>
            </a:br>
            <a:r>
              <a:rPr lang="en-GB" dirty="0">
                <a:ea typeface="+mj-lt"/>
                <a:cs typeface="+mj-lt"/>
                <a:hlinkClick r:id="rId14"/>
              </a:rPr>
              <a:t>+= (compound addition) </a:t>
            </a:r>
            <a:br>
              <a:rPr lang="en-GB" dirty="0">
                <a:ea typeface="+mj-lt"/>
                <a:cs typeface="+mj-lt"/>
              </a:rPr>
            </a:br>
            <a:r>
              <a:rPr lang="en-GB" dirty="0">
                <a:ea typeface="+mj-lt"/>
                <a:cs typeface="+mj-lt"/>
                <a:hlinkClick r:id="rId15"/>
              </a:rPr>
              <a:t>-- (decrement) </a:t>
            </a:r>
            <a:br>
              <a:rPr lang="en-GB" dirty="0">
                <a:ea typeface="+mj-lt"/>
                <a:cs typeface="+mj-lt"/>
              </a:rPr>
            </a:br>
            <a:r>
              <a:rPr lang="en-GB" dirty="0">
                <a:ea typeface="+mj-lt"/>
                <a:cs typeface="+mj-lt"/>
                <a:hlinkClick r:id="rId16"/>
              </a:rPr>
              <a:t>-= (compound subtraction) </a:t>
            </a:r>
            <a:br>
              <a:rPr lang="en-GB" dirty="0">
                <a:ea typeface="+mj-lt"/>
                <a:cs typeface="+mj-lt"/>
              </a:rPr>
            </a:br>
            <a:r>
              <a:rPr lang="en-GB" dirty="0">
                <a:ea typeface="+mj-lt"/>
                <a:cs typeface="+mj-lt"/>
                <a:hlinkClick r:id="rId17"/>
              </a:rPr>
              <a:t>/= (compound division) </a:t>
            </a:r>
            <a:br>
              <a:rPr lang="en-GB" dirty="0">
                <a:ea typeface="+mj-lt"/>
                <a:cs typeface="+mj-lt"/>
              </a:rPr>
            </a:br>
            <a:r>
              <a:rPr lang="en-GB" dirty="0">
                <a:ea typeface="+mj-lt"/>
                <a:cs typeface="+mj-lt"/>
                <a:hlinkClick r:id="rId18"/>
              </a:rPr>
              <a:t>^= (compound bitwise xor) </a:t>
            </a:r>
            <a:br>
              <a:rPr lang="en-GB" dirty="0">
                <a:ea typeface="+mj-lt"/>
                <a:cs typeface="+mj-lt"/>
              </a:rPr>
            </a:br>
            <a:r>
              <a:rPr lang="en-GB" dirty="0">
                <a:ea typeface="+mj-lt"/>
                <a:cs typeface="+mj-lt"/>
                <a:hlinkClick r:id="rId19"/>
              </a:rPr>
              <a:t>|= (compound bitwise or) </a:t>
            </a:r>
            <a:endParaRPr lang="en-GB">
              <a:ea typeface="+mj-lt"/>
              <a:cs typeface="+mj-lt"/>
              <a:hlinkClick r:id="rId19"/>
            </a:endParaRPr>
          </a:p>
          <a:p>
            <a:pPr marL="0" indent="0">
              <a:buNone/>
            </a:pPr>
            <a:endParaRPr lang="en-GB" b="1" dirty="0">
              <a:ea typeface="+mj-lt"/>
              <a:cs typeface="+mj-lt"/>
            </a:endParaRPr>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
        <p:nvSpPr>
          <p:cNvPr id="7" name="TextBox 6">
            <a:extLst>
              <a:ext uri="{FF2B5EF4-FFF2-40B4-BE49-F238E27FC236}">
                <a16:creationId xmlns:a16="http://schemas.microsoft.com/office/drawing/2014/main" id="{2542C0BF-C9A3-4E66-AB42-763B7EFF618B}"/>
              </a:ext>
            </a:extLst>
          </p:cNvPr>
          <p:cNvSpPr txBox="1"/>
          <p:nvPr/>
        </p:nvSpPr>
        <p:spPr>
          <a:xfrm>
            <a:off x="7949852" y="6164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6" name="Picture 8" descr="Text&#10;&#10;Description automatically generated">
            <a:extLst>
              <a:ext uri="{FF2B5EF4-FFF2-40B4-BE49-F238E27FC236}">
                <a16:creationId xmlns:a16="http://schemas.microsoft.com/office/drawing/2014/main" id="{9070B9F6-5A42-420E-8C88-BAEFC7D723B8}"/>
              </a:ext>
            </a:extLst>
          </p:cNvPr>
          <p:cNvPicPr>
            <a:picLocks noChangeAspect="1"/>
          </p:cNvPicPr>
          <p:nvPr/>
        </p:nvPicPr>
        <p:blipFill>
          <a:blip r:embed="rId20"/>
          <a:stretch>
            <a:fillRect/>
          </a:stretch>
        </p:blipFill>
        <p:spPr>
          <a:xfrm>
            <a:off x="10935222" y="5718429"/>
            <a:ext cx="1020872" cy="1016101"/>
          </a:xfrm>
          <a:prstGeom prst="rect">
            <a:avLst/>
          </a:prstGeom>
        </p:spPr>
      </p:pic>
      <p:pic>
        <p:nvPicPr>
          <p:cNvPr id="12" name="Picture 12">
            <a:extLst>
              <a:ext uri="{FF2B5EF4-FFF2-40B4-BE49-F238E27FC236}">
                <a16:creationId xmlns:a16="http://schemas.microsoft.com/office/drawing/2014/main" id="{59CFE953-A643-4B76-9748-ED11CD9AFEC1}"/>
              </a:ext>
            </a:extLst>
          </p:cNvPr>
          <p:cNvPicPr>
            <a:picLocks noChangeAspect="1"/>
          </p:cNvPicPr>
          <p:nvPr/>
        </p:nvPicPr>
        <p:blipFill>
          <a:blip r:embed="rId21"/>
          <a:stretch>
            <a:fillRect/>
          </a:stretch>
        </p:blipFill>
        <p:spPr>
          <a:xfrm>
            <a:off x="6264" y="4045778"/>
            <a:ext cx="4705609" cy="2816528"/>
          </a:xfrm>
          <a:prstGeom prst="rect">
            <a:avLst/>
          </a:prstGeom>
        </p:spPr>
      </p:pic>
    </p:spTree>
    <p:extLst>
      <p:ext uri="{BB962C8B-B14F-4D97-AF65-F5344CB8AC3E}">
        <p14:creationId xmlns:p14="http://schemas.microsoft.com/office/powerpoint/2010/main" val="341396668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solidFill>
                  <a:srgbClr val="FFFFFF"/>
                </a:solidFill>
              </a:rPr>
              <a:t>OUR</a:t>
            </a:r>
            <a:br>
              <a:rPr lang="en-US" sz="2400" dirty="0">
                <a:solidFill>
                  <a:srgbClr val="FFFFFF"/>
                </a:solidFill>
              </a:rPr>
            </a:br>
            <a:r>
              <a:rPr lang="en-US" sz="2400" dirty="0">
                <a:solidFill>
                  <a:srgbClr val="FFFFFF"/>
                </a:solidFill>
              </a:rPr>
              <a:t>FIRST</a:t>
            </a:r>
            <a:br>
              <a:rPr lang="en-US" sz="2400" dirty="0">
                <a:solidFill>
                  <a:srgbClr val="FFFFFF"/>
                </a:solidFill>
              </a:rPr>
            </a:br>
            <a:r>
              <a:rPr lang="en-US" sz="2400" dirty="0">
                <a:solidFill>
                  <a:srgbClr val="FFFFFF"/>
                </a:solidFill>
              </a:rPr>
              <a:t>PROGRAM</a:t>
            </a:r>
            <a:br>
              <a:rPr lang="en-US" sz="2400" dirty="0">
                <a:solidFill>
                  <a:srgbClr val="FFFFFF"/>
                </a:solidFill>
              </a:rPr>
            </a:br>
            <a:br>
              <a:rPr lang="en-US" sz="2400" dirty="0">
                <a:solidFill>
                  <a:srgbClr val="FFFFFF"/>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5240127" cy="5818477"/>
          </a:xfrm>
        </p:spPr>
        <p:txBody>
          <a:bodyPr vert="horz" lIns="91440" tIns="45720" rIns="91440" bIns="45720" rtlCol="0" anchor="ctr">
            <a:noAutofit/>
          </a:bodyPr>
          <a:lstStyle/>
          <a:p>
            <a:pPr marL="0" indent="0">
              <a:buNone/>
            </a:pPr>
            <a:r>
              <a:rPr lang="en-GB" sz="1200" dirty="0">
                <a:latin typeface="Consolas"/>
                <a:ea typeface="+mj-lt"/>
                <a:cs typeface="+mj-lt"/>
              </a:rPr>
              <a:t>/*
  Blink
  Turns on an LED on for one second, then off for one second, repeatedly.
  Most Arduinos have an on-board LED you can control. On the Uno and
  Leonardo, it is attached to digital pin 13. If you're unsure what
  pin the on-board LED is connected to on your Arduino model, check
 */
// the setup function runs once when you press reset or power the board
void setup() {
  // initialize digital pin 13 as an output.
  </a:t>
            </a:r>
            <a:r>
              <a:rPr lang="en-GB" sz="1200" dirty="0" err="1">
                <a:latin typeface="Consolas"/>
                <a:ea typeface="+mj-lt"/>
                <a:cs typeface="+mj-lt"/>
              </a:rPr>
              <a:t>pinMode</a:t>
            </a:r>
            <a:r>
              <a:rPr lang="en-GB" sz="1200" dirty="0">
                <a:latin typeface="Consolas"/>
                <a:ea typeface="+mj-lt"/>
                <a:cs typeface="+mj-lt"/>
              </a:rPr>
              <a:t>(13, OUTPUT);
}
// the loop function runs over and over again forever
void loop() {
  </a:t>
            </a:r>
            <a:r>
              <a:rPr lang="en-GB" sz="1200" dirty="0" err="1">
                <a:latin typeface="Consolas"/>
                <a:ea typeface="+mj-lt"/>
                <a:cs typeface="+mj-lt"/>
              </a:rPr>
              <a:t>digitalWrite</a:t>
            </a:r>
            <a:r>
              <a:rPr lang="en-GB" sz="1200" dirty="0">
                <a:latin typeface="Consolas"/>
                <a:ea typeface="+mj-lt"/>
                <a:cs typeface="+mj-lt"/>
              </a:rPr>
              <a:t>(13, HIGH);   // turn the LED on (HIGH is the voltage level)
  delay(1000);              // wait for a second
  </a:t>
            </a:r>
            <a:r>
              <a:rPr lang="en-GB" sz="1200" dirty="0" err="1">
                <a:latin typeface="Consolas"/>
                <a:ea typeface="+mj-lt"/>
                <a:cs typeface="+mj-lt"/>
              </a:rPr>
              <a:t>digitalWrite</a:t>
            </a:r>
            <a:r>
              <a:rPr lang="en-GB" sz="1200" dirty="0">
                <a:latin typeface="Consolas"/>
                <a:ea typeface="+mj-lt"/>
                <a:cs typeface="+mj-lt"/>
              </a:rPr>
              <a:t>(13, LOW);    // turn the LED off by making the voltage LOW
  delay(1000);              // wait for a second
}</a:t>
            </a:r>
            <a:endParaRPr lang="en-US" sz="1200"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F5026076-0D97-469E-880E-BF72951B0F74}"/>
              </a:ext>
            </a:extLst>
          </p:cNvPr>
          <p:cNvPicPr>
            <a:picLocks noChangeAspect="1"/>
          </p:cNvPicPr>
          <p:nvPr/>
        </p:nvPicPr>
        <p:blipFill>
          <a:blip r:embed="rId2"/>
          <a:stretch>
            <a:fillRect/>
          </a:stretch>
        </p:blipFill>
        <p:spPr>
          <a:xfrm>
            <a:off x="10935222" y="5718429"/>
            <a:ext cx="1020872" cy="1016101"/>
          </a:xfrm>
          <a:prstGeom prst="rect">
            <a:avLst/>
          </a:prstGeom>
        </p:spPr>
      </p:pic>
      <p:sp>
        <p:nvSpPr>
          <p:cNvPr id="12" name="TextBox 11">
            <a:extLst>
              <a:ext uri="{FF2B5EF4-FFF2-40B4-BE49-F238E27FC236}">
                <a16:creationId xmlns:a16="http://schemas.microsoft.com/office/drawing/2014/main" id="{DB711292-1EE6-4116-87CB-B199D7BDC357}"/>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13" name="Picture 13" descr="Graphical user interface, text, application, email&#10;&#10;Description automatically generated">
            <a:extLst>
              <a:ext uri="{FF2B5EF4-FFF2-40B4-BE49-F238E27FC236}">
                <a16:creationId xmlns:a16="http://schemas.microsoft.com/office/drawing/2014/main" id="{2DAD4B4A-816F-49AD-BA82-427A5F195583}"/>
              </a:ext>
            </a:extLst>
          </p:cNvPr>
          <p:cNvPicPr>
            <a:picLocks noChangeAspect="1"/>
          </p:cNvPicPr>
          <p:nvPr/>
        </p:nvPicPr>
        <p:blipFill>
          <a:blip r:embed="rId3"/>
          <a:stretch>
            <a:fillRect/>
          </a:stretch>
        </p:blipFill>
        <p:spPr>
          <a:xfrm>
            <a:off x="-4174" y="3060968"/>
            <a:ext cx="4663856" cy="3794503"/>
          </a:xfrm>
          <a:prstGeom prst="rect">
            <a:avLst/>
          </a:prstGeom>
        </p:spPr>
      </p:pic>
    </p:spTree>
    <p:extLst>
      <p:ext uri="{BB962C8B-B14F-4D97-AF65-F5344CB8AC3E}">
        <p14:creationId xmlns:p14="http://schemas.microsoft.com/office/powerpoint/2010/main" val="373892610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dirty="0">
                <a:solidFill>
                  <a:srgbClr val="FFFFFF"/>
                </a:solidFill>
              </a:rPr>
              <a:t>T</a:t>
            </a:r>
            <a:br>
              <a:rPr lang="en-US" sz="2400" dirty="0">
                <a:solidFill>
                  <a:srgbClr val="FFFFFF"/>
                </a:solidFill>
              </a:rPr>
            </a:br>
            <a:r>
              <a:rPr lang="en-US" sz="2400" dirty="0">
                <a:solidFill>
                  <a:srgbClr val="FFFFFF"/>
                </a:solidFill>
              </a:rPr>
              <a:t>E</a:t>
            </a:r>
            <a:br>
              <a:rPr lang="en-US" sz="2400" dirty="0">
                <a:solidFill>
                  <a:srgbClr val="FFFFFF"/>
                </a:solidFill>
              </a:rPr>
            </a:br>
            <a:r>
              <a:rPr lang="en-US" sz="2400" dirty="0">
                <a:solidFill>
                  <a:srgbClr val="FFFFFF"/>
                </a:solidFill>
              </a:rPr>
              <a:t>R</a:t>
            </a:r>
            <a:br>
              <a:rPr lang="en-US" sz="2400" dirty="0">
                <a:solidFill>
                  <a:srgbClr val="FFFFFF"/>
                </a:solidFill>
              </a:rPr>
            </a:br>
            <a:r>
              <a:rPr lang="en-US" sz="2400" dirty="0">
                <a:solidFill>
                  <a:srgbClr val="FFFFFF"/>
                </a:solidFill>
              </a:rPr>
              <a:t>M</a:t>
            </a:r>
            <a:br>
              <a:rPr lang="en-US" sz="2400" dirty="0">
                <a:solidFill>
                  <a:srgbClr val="FFFFFF"/>
                </a:solidFill>
              </a:rPr>
            </a:br>
            <a:r>
              <a:rPr lang="en-US" sz="2400" dirty="0">
                <a:solidFill>
                  <a:srgbClr val="FFFFFF"/>
                </a:solidFill>
              </a:rPr>
              <a:t>I</a:t>
            </a:r>
            <a:br>
              <a:rPr lang="en-US" sz="2400" dirty="0">
                <a:solidFill>
                  <a:srgbClr val="FFFFFF"/>
                </a:solidFill>
              </a:rPr>
            </a:br>
            <a:r>
              <a:rPr lang="en-US" sz="2400" dirty="0">
                <a:solidFill>
                  <a:srgbClr val="FFFFFF"/>
                </a:solidFill>
              </a:rPr>
              <a:t>N</a:t>
            </a:r>
            <a:br>
              <a:rPr lang="en-US" sz="2400" dirty="0">
                <a:solidFill>
                  <a:srgbClr val="FFFFFF"/>
                </a:solidFill>
              </a:rPr>
            </a:br>
            <a:r>
              <a:rPr lang="en-US" sz="2400" dirty="0">
                <a:solidFill>
                  <a:srgbClr val="FFFFFF"/>
                </a:solidFill>
              </a:rPr>
              <a:t>O</a:t>
            </a:r>
            <a:br>
              <a:rPr lang="en-US" sz="2400" dirty="0">
                <a:solidFill>
                  <a:srgbClr val="FFFFFF"/>
                </a:solidFill>
              </a:rPr>
            </a:br>
            <a:r>
              <a:rPr lang="en-US" sz="2400" dirty="0">
                <a:solidFill>
                  <a:srgbClr val="FFFFFF"/>
                </a:solidFill>
              </a:rPr>
              <a:t>L</a:t>
            </a:r>
            <a:br>
              <a:rPr lang="en-US" sz="2400" dirty="0">
                <a:solidFill>
                  <a:srgbClr val="FFFFFF"/>
                </a:solidFill>
              </a:rPr>
            </a:br>
            <a:r>
              <a:rPr lang="en-US" sz="2400" dirty="0">
                <a:solidFill>
                  <a:srgbClr val="FFFFFF"/>
                </a:solidFill>
              </a:rPr>
              <a:t>O</a:t>
            </a:r>
            <a:br>
              <a:rPr lang="en-US" sz="2400" dirty="0">
                <a:solidFill>
                  <a:srgbClr val="FFFFFF"/>
                </a:solidFill>
              </a:rPr>
            </a:br>
            <a:r>
              <a:rPr lang="en-US" sz="2400" dirty="0">
                <a:solidFill>
                  <a:srgbClr val="FFFFFF"/>
                </a:solidFill>
              </a:rPr>
              <a:t>G</a:t>
            </a:r>
            <a:br>
              <a:rPr lang="en-US" sz="2400" dirty="0">
                <a:solidFill>
                  <a:srgbClr val="FFFFFF"/>
                </a:solidFill>
              </a:rPr>
            </a:br>
            <a:r>
              <a:rPr lang="en-US" sz="2400" dirty="0">
                <a:solidFill>
                  <a:srgbClr val="FFFFFF"/>
                </a:solidFill>
              </a:rPr>
              <a:t>Y</a:t>
            </a:r>
            <a:br>
              <a:rPr lang="en-US" sz="2400" dirty="0">
                <a:solidFill>
                  <a:srgbClr val="FFFFFF"/>
                </a:solidFill>
              </a:rPr>
            </a:br>
            <a:br>
              <a:rPr lang="en-US" sz="2400" dirty="0"/>
            </a:b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GB" dirty="0">
                <a:ea typeface="+mj-lt"/>
                <a:cs typeface="+mj-lt"/>
              </a:rPr>
              <a:t>"Sketch"-A program which we can write to  run it on an </a:t>
            </a:r>
            <a:r>
              <a:rPr lang="en-GB" dirty="0" err="1">
                <a:ea typeface="+mj-lt"/>
                <a:cs typeface="+mj-lt"/>
              </a:rPr>
              <a:t>Aurdino</a:t>
            </a:r>
            <a:r>
              <a:rPr lang="en-GB" dirty="0">
                <a:ea typeface="+mj-lt"/>
                <a:cs typeface="+mj-lt"/>
              </a:rPr>
              <a:t> Board.</a:t>
            </a:r>
            <a:endParaRPr lang="en-US" dirty="0"/>
          </a:p>
          <a:p>
            <a:pPr>
              <a:buClr>
                <a:srgbClr val="8AD0D6"/>
              </a:buClr>
            </a:pPr>
            <a:r>
              <a:rPr lang="en-GB" dirty="0">
                <a:ea typeface="+mj-lt"/>
                <a:cs typeface="+mj-lt"/>
              </a:rPr>
              <a:t>"pin"-An input or output connected to something (example-LED, input from a nob)</a:t>
            </a:r>
          </a:p>
          <a:p>
            <a:pPr>
              <a:buClr>
                <a:srgbClr val="8AD0D6"/>
              </a:buClr>
            </a:pPr>
            <a:r>
              <a:rPr lang="en-GB" dirty="0">
                <a:ea typeface="+mj-lt"/>
                <a:cs typeface="+mj-lt"/>
              </a:rPr>
              <a:t>"digital"-Value is either high or low(aka on/off, one/zero) switch state. </a:t>
            </a:r>
          </a:p>
          <a:p>
            <a:pPr>
              <a:buClr>
                <a:srgbClr val="8AD0D6"/>
              </a:buClr>
            </a:pPr>
            <a:r>
              <a:rPr lang="en-GB" dirty="0">
                <a:ea typeface="+mj-lt"/>
                <a:cs typeface="+mj-lt"/>
              </a:rPr>
              <a:t>"</a:t>
            </a:r>
            <a:r>
              <a:rPr lang="en-GB" dirty="0" err="1">
                <a:ea typeface="+mj-lt"/>
                <a:cs typeface="+mj-lt"/>
              </a:rPr>
              <a:t>analog</a:t>
            </a:r>
            <a:r>
              <a:rPr lang="en-GB" dirty="0">
                <a:ea typeface="+mj-lt"/>
                <a:cs typeface="+mj-lt"/>
              </a:rPr>
              <a:t>"-value ranges usually from 0-255(example – LED Brightness, motor speed.)</a:t>
            </a: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5E2BE949-A17E-48B1-B42A-4460DE511807}"/>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10" name="Picture 10" descr="A picture containing shape&#10;&#10;Description automatically generated">
            <a:extLst>
              <a:ext uri="{FF2B5EF4-FFF2-40B4-BE49-F238E27FC236}">
                <a16:creationId xmlns:a16="http://schemas.microsoft.com/office/drawing/2014/main" id="{108D63B2-4E28-4433-891E-B290AF294B90}"/>
              </a:ext>
            </a:extLst>
          </p:cNvPr>
          <p:cNvPicPr>
            <a:picLocks noChangeAspect="1"/>
          </p:cNvPicPr>
          <p:nvPr/>
        </p:nvPicPr>
        <p:blipFill>
          <a:blip r:embed="rId3"/>
          <a:stretch>
            <a:fillRect/>
          </a:stretch>
        </p:blipFill>
        <p:spPr>
          <a:xfrm>
            <a:off x="-4175" y="4116628"/>
            <a:ext cx="4736925" cy="2737458"/>
          </a:xfrm>
          <a:prstGeom prst="rect">
            <a:avLst/>
          </a:prstGeom>
        </p:spPr>
      </p:pic>
    </p:spTree>
    <p:extLst>
      <p:ext uri="{BB962C8B-B14F-4D97-AF65-F5344CB8AC3E}">
        <p14:creationId xmlns:p14="http://schemas.microsoft.com/office/powerpoint/2010/main" val="41779192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t>DIGITAL</a:t>
            </a:r>
            <a:r>
              <a:rPr lang="en-US" sz="2400" dirty="0">
                <a:latin typeface="Arial"/>
                <a:cs typeface="Arial"/>
              </a:rPr>
              <a:t>?</a:t>
            </a:r>
            <a:br>
              <a:rPr lang="en-US" sz="2400" dirty="0">
                <a:solidFill>
                  <a:srgbClr val="EBEBEB"/>
                </a:solidFill>
              </a:rPr>
            </a:br>
            <a:br>
              <a:rPr lang="en-US" sz="2400" dirty="0"/>
            </a:br>
            <a:br>
              <a:rPr lang="en-US" sz="2400" dirty="0"/>
            </a:br>
            <a:r>
              <a:rPr lang="en-US" sz="2400" dirty="0"/>
              <a:t>ANALOG</a:t>
            </a:r>
            <a:r>
              <a:rPr lang="en-US" sz="2400" dirty="0">
                <a:latin typeface="Arial"/>
                <a:cs typeface="Arial"/>
              </a:rPr>
              <a:t>?</a:t>
            </a: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GB" dirty="0">
                <a:ea typeface="+mj-lt"/>
                <a:cs typeface="+mj-lt"/>
              </a:rPr>
              <a:t>Digital has two values: on and off</a:t>
            </a:r>
            <a:endParaRPr lang="en-US" dirty="0"/>
          </a:p>
          <a:p>
            <a:pPr>
              <a:buClr>
                <a:srgbClr val="8AD0D6"/>
              </a:buClr>
            </a:pPr>
            <a:endParaRPr lang="en-GB"/>
          </a:p>
          <a:p>
            <a:pPr>
              <a:buClr>
                <a:srgbClr val="8AD0D6"/>
              </a:buClr>
            </a:pPr>
            <a:r>
              <a:rPr lang="en-GB" dirty="0">
                <a:ea typeface="+mj-lt"/>
                <a:cs typeface="+mj-lt"/>
              </a:rPr>
              <a:t>Analog has many (infinite) values</a:t>
            </a:r>
            <a:endParaRPr lang="en-GB" dirty="0"/>
          </a:p>
          <a:p>
            <a:pPr>
              <a:buClr>
                <a:srgbClr val="8AD0D6"/>
              </a:buClr>
            </a:pPr>
            <a:endParaRPr lang="en-GB"/>
          </a:p>
          <a:p>
            <a:pPr>
              <a:buClr>
                <a:srgbClr val="8AD0D6"/>
              </a:buClr>
            </a:pPr>
            <a:r>
              <a:rPr lang="en-GB" dirty="0">
                <a:ea typeface="+mj-lt"/>
                <a:cs typeface="+mj-lt"/>
              </a:rPr>
              <a:t>Computers don’t really do </a:t>
            </a:r>
            <a:r>
              <a:rPr lang="en-GB" dirty="0" err="1">
                <a:ea typeface="+mj-lt"/>
                <a:cs typeface="+mj-lt"/>
              </a:rPr>
              <a:t>analog</a:t>
            </a:r>
            <a:r>
              <a:rPr lang="en-GB" dirty="0">
                <a:ea typeface="+mj-lt"/>
                <a:cs typeface="+mj-lt"/>
              </a:rPr>
              <a:t>, they quantize</a:t>
            </a:r>
            <a:endParaRPr lang="en-GB" dirty="0"/>
          </a:p>
          <a:p>
            <a:pPr>
              <a:buClr>
                <a:srgbClr val="8AD0D6"/>
              </a:buClr>
            </a:pPr>
            <a:endParaRPr lang="en-GB">
              <a:ea typeface="+mj-lt"/>
              <a:cs typeface="+mj-lt"/>
            </a:endParaRPr>
          </a:p>
          <a:p>
            <a:pPr>
              <a:buClr>
                <a:srgbClr val="8AD0D6"/>
              </a:buClr>
            </a:pPr>
            <a:r>
              <a:rPr lang="en-GB" dirty="0">
                <a:ea typeface="+mj-lt"/>
                <a:cs typeface="+mj-lt"/>
              </a:rPr>
              <a:t>We should always remember the 6 </a:t>
            </a:r>
            <a:r>
              <a:rPr lang="en-GB" dirty="0" err="1">
                <a:ea typeface="+mj-lt"/>
                <a:cs typeface="+mj-lt"/>
              </a:rPr>
              <a:t>analog</a:t>
            </a:r>
            <a:r>
              <a:rPr lang="en-GB" dirty="0">
                <a:ea typeface="+mj-lt"/>
                <a:cs typeface="+mj-lt"/>
              </a:rPr>
              <a:t> input pins---voltage, </a:t>
            </a:r>
            <a:r>
              <a:rPr lang="en-GB" dirty="0" err="1">
                <a:ea typeface="+mj-lt"/>
                <a:cs typeface="+mj-lt"/>
              </a:rPr>
              <a:t>analog</a:t>
            </a:r>
            <a:r>
              <a:rPr lang="en-GB" dirty="0">
                <a:ea typeface="+mj-lt"/>
                <a:cs typeface="+mj-lt"/>
              </a:rPr>
              <a:t> signal, digital point , digital signal,</a:t>
            </a:r>
            <a:r>
              <a:rPr lang="en-GB" dirty="0"/>
              <a:t> sampled point, time.</a:t>
            </a:r>
            <a:r>
              <a:rPr lang="en-GB" dirty="0">
                <a:ea typeface="+mj-lt"/>
                <a:cs typeface="+mj-lt"/>
              </a:rPr>
              <a:t> </a:t>
            </a: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316499846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dirty="0">
                <a:ea typeface="+mj-lt"/>
                <a:cs typeface="+mj-lt"/>
              </a:rPr>
              <a:t>D</a:t>
            </a:r>
            <a:br>
              <a:rPr lang="en-US" sz="2400" dirty="0">
                <a:ea typeface="+mj-lt"/>
                <a:cs typeface="+mj-lt"/>
              </a:rPr>
            </a:br>
            <a:r>
              <a:rPr lang="en-US" sz="2400" dirty="0">
                <a:ea typeface="+mj-lt"/>
                <a:cs typeface="+mj-lt"/>
              </a:rPr>
              <a:t>I</a:t>
            </a:r>
            <a:br>
              <a:rPr lang="en-US" sz="2400" dirty="0">
                <a:ea typeface="+mj-lt"/>
                <a:cs typeface="+mj-lt"/>
              </a:rPr>
            </a:br>
            <a:r>
              <a:rPr lang="en-US" sz="2400" dirty="0">
                <a:ea typeface="+mj-lt"/>
                <a:cs typeface="+mj-lt"/>
              </a:rPr>
              <a:t>G</a:t>
            </a:r>
            <a:br>
              <a:rPr lang="en-US" sz="2400" dirty="0">
                <a:ea typeface="+mj-lt"/>
                <a:cs typeface="+mj-lt"/>
              </a:rPr>
            </a:br>
            <a:r>
              <a:rPr lang="en-US" sz="2400" dirty="0">
                <a:ea typeface="+mj-lt"/>
                <a:cs typeface="+mj-lt"/>
              </a:rPr>
              <a:t>I</a:t>
            </a:r>
            <a:br>
              <a:rPr lang="en-US" sz="2400" dirty="0">
                <a:ea typeface="+mj-lt"/>
                <a:cs typeface="+mj-lt"/>
              </a:rPr>
            </a:br>
            <a:r>
              <a:rPr lang="en-US" sz="2400" dirty="0">
                <a:ea typeface="+mj-lt"/>
                <a:cs typeface="+mj-lt"/>
              </a:rPr>
              <a:t>T</a:t>
            </a:r>
            <a:br>
              <a:rPr lang="en-US" sz="2400" dirty="0">
                <a:ea typeface="+mj-lt"/>
                <a:cs typeface="+mj-lt"/>
              </a:rPr>
            </a:br>
            <a:r>
              <a:rPr lang="en-US" sz="2400" dirty="0">
                <a:ea typeface="+mj-lt"/>
                <a:cs typeface="+mj-lt"/>
              </a:rPr>
              <a:t>A</a:t>
            </a:r>
            <a:br>
              <a:rPr lang="en-US" sz="2400" dirty="0">
                <a:ea typeface="+mj-lt"/>
                <a:cs typeface="+mj-lt"/>
              </a:rPr>
            </a:br>
            <a:r>
              <a:rPr lang="en-US" sz="2400" dirty="0">
                <a:ea typeface="+mj-lt"/>
                <a:cs typeface="+mj-lt"/>
              </a:rPr>
              <a:t>L</a:t>
            </a:r>
            <a:br>
              <a:rPr lang="en-US" sz="2400" dirty="0">
                <a:ea typeface="+mj-lt"/>
                <a:cs typeface="+mj-lt"/>
              </a:rPr>
            </a:br>
            <a:r>
              <a:rPr lang="en-US" sz="2400" dirty="0">
                <a:ea typeface="+mj-lt"/>
                <a:cs typeface="+mj-lt"/>
              </a:rPr>
              <a:t>I/0</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lnSpcReduction="10000"/>
          </a:bodyPr>
          <a:lstStyle/>
          <a:p>
            <a:pPr>
              <a:buClr>
                <a:srgbClr val="8AD0D6"/>
              </a:buClr>
            </a:pPr>
            <a:r>
              <a:rPr lang="en-GB" dirty="0" err="1">
                <a:ea typeface="+mj-lt"/>
                <a:cs typeface="+mj-lt"/>
              </a:rPr>
              <a:t>pinMode</a:t>
            </a:r>
            <a:r>
              <a:rPr lang="en-GB" dirty="0">
                <a:ea typeface="+mj-lt"/>
                <a:cs typeface="+mj-lt"/>
              </a:rPr>
              <a:t>(pin, mode)</a:t>
            </a:r>
            <a:endParaRPr lang="en-US" dirty="0"/>
          </a:p>
          <a:p>
            <a:pPr marL="0" indent="0">
              <a:buClr>
                <a:srgbClr val="8AD0D6"/>
              </a:buClr>
              <a:buNone/>
            </a:pPr>
            <a:r>
              <a:rPr lang="en-GB" dirty="0">
                <a:ea typeface="+mj-lt"/>
                <a:cs typeface="+mj-lt"/>
              </a:rPr>
              <a:t>Sets pin to either INPUT or OUTPUT</a:t>
            </a:r>
            <a:endParaRPr lang="en-GB" dirty="0"/>
          </a:p>
          <a:p>
            <a:pPr>
              <a:buClr>
                <a:srgbClr val="8AD0D6"/>
              </a:buClr>
            </a:pPr>
            <a:endParaRPr lang="en-GB"/>
          </a:p>
          <a:p>
            <a:pPr>
              <a:buClr>
                <a:srgbClr val="8AD0D6"/>
              </a:buClr>
            </a:pPr>
            <a:r>
              <a:rPr lang="en-GB" dirty="0" err="1">
                <a:ea typeface="+mj-lt"/>
                <a:cs typeface="+mj-lt"/>
              </a:rPr>
              <a:t>digitalRead</a:t>
            </a:r>
            <a:r>
              <a:rPr lang="en-GB" dirty="0">
                <a:ea typeface="+mj-lt"/>
                <a:cs typeface="+mj-lt"/>
              </a:rPr>
              <a:t>(pin)</a:t>
            </a:r>
          </a:p>
          <a:p>
            <a:pPr marL="0" indent="0">
              <a:buNone/>
            </a:pPr>
            <a:r>
              <a:rPr lang="en-GB" dirty="0">
                <a:ea typeface="+mj-lt"/>
                <a:cs typeface="+mj-lt"/>
              </a:rPr>
              <a:t>Reads HIGH or LOW from a pin</a:t>
            </a:r>
            <a:endParaRPr lang="en-GB" dirty="0"/>
          </a:p>
          <a:p>
            <a:pPr>
              <a:buClr>
                <a:srgbClr val="8AD0D6"/>
              </a:buClr>
            </a:pPr>
            <a:endParaRPr lang="en-GB"/>
          </a:p>
          <a:p>
            <a:pPr>
              <a:buClr>
                <a:srgbClr val="8AD0D6"/>
              </a:buClr>
            </a:pPr>
            <a:r>
              <a:rPr lang="en-GB" dirty="0" err="1">
                <a:ea typeface="+mj-lt"/>
                <a:cs typeface="+mj-lt"/>
              </a:rPr>
              <a:t>digitalWrite</a:t>
            </a:r>
            <a:r>
              <a:rPr lang="en-GB" dirty="0">
                <a:ea typeface="+mj-lt"/>
                <a:cs typeface="+mj-lt"/>
              </a:rPr>
              <a:t>(pin, value)</a:t>
            </a:r>
            <a:endParaRPr lang="en-GB" dirty="0"/>
          </a:p>
          <a:p>
            <a:pPr marL="0" indent="0">
              <a:buClr>
                <a:srgbClr val="8AD0D6"/>
              </a:buClr>
              <a:buNone/>
            </a:pPr>
            <a:r>
              <a:rPr lang="en-GB" dirty="0">
                <a:ea typeface="+mj-lt"/>
                <a:cs typeface="+mj-lt"/>
              </a:rPr>
              <a:t> Writes HIGH or LOW to a pin</a:t>
            </a:r>
            <a:endParaRPr lang="en-GB" dirty="0"/>
          </a:p>
          <a:p>
            <a:pPr>
              <a:buClr>
                <a:srgbClr val="8AD0D6"/>
              </a:buClr>
            </a:pPr>
            <a:endParaRPr lang="en-GB"/>
          </a:p>
          <a:p>
            <a:pPr>
              <a:buClr>
                <a:srgbClr val="8AD0D6"/>
              </a:buClr>
            </a:pPr>
            <a:r>
              <a:rPr lang="en-GB" dirty="0">
                <a:ea typeface="+mj-lt"/>
                <a:cs typeface="+mj-lt"/>
              </a:rPr>
              <a:t>Electronic stuff</a:t>
            </a:r>
            <a:endParaRPr lang="en-GB" dirty="0"/>
          </a:p>
          <a:p>
            <a:pPr marL="0" indent="0">
              <a:buClr>
                <a:srgbClr val="8AD0D6"/>
              </a:buClr>
              <a:buNone/>
            </a:pPr>
            <a:r>
              <a:rPr lang="en-GB" dirty="0">
                <a:ea typeface="+mj-lt"/>
                <a:cs typeface="+mj-lt"/>
              </a:rPr>
              <a:t>     Output pins can provide 40 mA of  current</a:t>
            </a:r>
            <a:endParaRPr lang="en-GB" dirty="0"/>
          </a:p>
          <a:p>
            <a:pPr marL="0" indent="0">
              <a:buClr>
                <a:srgbClr val="8AD0D6"/>
              </a:buClr>
              <a:buNone/>
            </a:pPr>
            <a:r>
              <a:rPr lang="en-GB" dirty="0">
                <a:ea typeface="+mj-lt"/>
                <a:cs typeface="+mj-lt"/>
              </a:rPr>
              <a:t>Writing HIGH to an input pin installs a 20KΩ pullup</a:t>
            </a: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10" name="Picture 10" descr="A picture containing text, electronics, screenshot, vector graphics&#10;&#10;Description automatically generated">
            <a:extLst>
              <a:ext uri="{FF2B5EF4-FFF2-40B4-BE49-F238E27FC236}">
                <a16:creationId xmlns:a16="http://schemas.microsoft.com/office/drawing/2014/main" id="{BF0BC46F-B1B0-4C4E-947A-5D26B5C074C1}"/>
              </a:ext>
            </a:extLst>
          </p:cNvPr>
          <p:cNvPicPr>
            <a:picLocks noChangeAspect="1"/>
          </p:cNvPicPr>
          <p:nvPr/>
        </p:nvPicPr>
        <p:blipFill>
          <a:blip r:embed="rId3"/>
          <a:stretch>
            <a:fillRect/>
          </a:stretch>
        </p:blipFill>
        <p:spPr>
          <a:xfrm>
            <a:off x="6264" y="3555043"/>
            <a:ext cx="4663856" cy="3307393"/>
          </a:xfrm>
          <a:prstGeom prst="rect">
            <a:avLst/>
          </a:prstGeom>
        </p:spPr>
      </p:pic>
    </p:spTree>
    <p:extLst>
      <p:ext uri="{BB962C8B-B14F-4D97-AF65-F5344CB8AC3E}">
        <p14:creationId xmlns:p14="http://schemas.microsoft.com/office/powerpoint/2010/main" val="407397512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COMPUTER </a:t>
            </a:r>
            <a:br>
              <a:rPr lang="en-US" sz="2400" dirty="0">
                <a:ea typeface="+mj-lt"/>
                <a:cs typeface="+mj-lt"/>
              </a:rPr>
            </a:br>
            <a:r>
              <a:rPr lang="en-US" sz="2400" dirty="0">
                <a:ea typeface="+mj-lt"/>
                <a:cs typeface="+mj-lt"/>
              </a:rPr>
              <a:t>SYSTEM</a:t>
            </a: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GB" dirty="0">
                <a:ea typeface="+mj-lt"/>
                <a:cs typeface="+mj-lt"/>
              </a:rPr>
              <a:t> A Computer system is a programmable machine that  receive input ,stores and manipulate data/ information and  provide output.</a:t>
            </a: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7" name="Picture 8">
            <a:extLst>
              <a:ext uri="{FF2B5EF4-FFF2-40B4-BE49-F238E27FC236}">
                <a16:creationId xmlns:a16="http://schemas.microsoft.com/office/drawing/2014/main" id="{F9D05F1D-12A5-44E6-A2E4-D30C28ACBAC2}"/>
              </a:ext>
            </a:extLst>
          </p:cNvPr>
          <p:cNvPicPr>
            <a:picLocks noChangeAspect="1"/>
          </p:cNvPicPr>
          <p:nvPr/>
        </p:nvPicPr>
        <p:blipFill>
          <a:blip r:embed="rId3"/>
          <a:stretch>
            <a:fillRect/>
          </a:stretch>
        </p:blipFill>
        <p:spPr>
          <a:xfrm>
            <a:off x="895090" y="3562089"/>
            <a:ext cx="3188917" cy="3199356"/>
          </a:xfrm>
          <a:prstGeom prst="rect">
            <a:avLst/>
          </a:prstGeom>
        </p:spPr>
      </p:pic>
    </p:spTree>
    <p:extLst>
      <p:ext uri="{BB962C8B-B14F-4D97-AF65-F5344CB8AC3E}">
        <p14:creationId xmlns:p14="http://schemas.microsoft.com/office/powerpoint/2010/main" val="345460194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740056" y="-144190"/>
            <a:ext cx="3682049" cy="5557519"/>
          </a:xfrm>
        </p:spPr>
        <p:txBody>
          <a:bodyPr anchor="ctr">
            <a:normAutofit fontScale="90000"/>
          </a:bodyPr>
          <a:lstStyle/>
          <a:p>
            <a:pPr algn="r"/>
            <a:br>
              <a:rPr lang="en-US" sz="2400" dirty="0">
                <a:solidFill>
                  <a:srgbClr val="FFFFFF"/>
                </a:solidFill>
              </a:rPr>
            </a:br>
            <a:br>
              <a:rPr lang="en-US" sz="2400" dirty="0"/>
            </a:br>
            <a:br>
              <a:rPr lang="en-US" sz="2400" dirty="0"/>
            </a:br>
            <a:br>
              <a:rPr lang="en-US" sz="2400" dirty="0"/>
            </a:br>
            <a:br>
              <a:rPr lang="en-US" sz="2400" dirty="0"/>
            </a:br>
            <a:br>
              <a:rPr lang="en-US" sz="2400" dirty="0"/>
            </a:br>
            <a:br>
              <a:rPr lang="en-US" sz="2400" dirty="0"/>
            </a:br>
            <a:br>
              <a:rPr lang="en-US" sz="2400" dirty="0"/>
            </a:br>
            <a:r>
              <a:rPr lang="en-US" sz="2400" dirty="0">
                <a:solidFill>
                  <a:srgbClr val="FFFFFF"/>
                </a:solidFill>
              </a:rPr>
              <a:t>I</a:t>
            </a:r>
            <a:br>
              <a:rPr lang="en-US" sz="2400" dirty="0">
                <a:solidFill>
                  <a:srgbClr val="FFFFFF"/>
                </a:solidFill>
              </a:rPr>
            </a:br>
            <a:r>
              <a:rPr lang="en-US" sz="2400" dirty="0">
                <a:solidFill>
                  <a:srgbClr val="FFFFFF"/>
                </a:solidFill>
              </a:rPr>
              <a:t>N</a:t>
            </a:r>
            <a:br>
              <a:rPr lang="en-US" sz="2400" dirty="0">
                <a:solidFill>
                  <a:srgbClr val="FFFFFF"/>
                </a:solidFill>
              </a:rPr>
            </a:br>
            <a:r>
              <a:rPr lang="en-US" sz="2400" dirty="0">
                <a:solidFill>
                  <a:srgbClr val="FFFFFF"/>
                </a:solidFill>
              </a:rPr>
              <a:t>T</a:t>
            </a:r>
            <a:br>
              <a:rPr lang="en-US" sz="2400" dirty="0">
                <a:solidFill>
                  <a:srgbClr val="FFFFFF"/>
                </a:solidFill>
              </a:rPr>
            </a:br>
            <a:r>
              <a:rPr lang="en-US" sz="2400" dirty="0">
                <a:solidFill>
                  <a:srgbClr val="FFFFFF"/>
                </a:solidFill>
              </a:rPr>
              <a:t>R</a:t>
            </a:r>
            <a:br>
              <a:rPr lang="en-US" sz="2400" dirty="0">
                <a:solidFill>
                  <a:srgbClr val="FFFFFF"/>
                </a:solidFill>
              </a:rPr>
            </a:br>
            <a:r>
              <a:rPr lang="en-US" sz="2400" dirty="0">
                <a:solidFill>
                  <a:srgbClr val="FFFFFF"/>
                </a:solidFill>
              </a:rPr>
              <a:t>O</a:t>
            </a:r>
            <a:br>
              <a:rPr lang="en-US" sz="2400" dirty="0">
                <a:solidFill>
                  <a:srgbClr val="FFFFFF"/>
                </a:solidFill>
              </a:rPr>
            </a:br>
            <a:r>
              <a:rPr lang="en-US" sz="2400" dirty="0">
                <a:solidFill>
                  <a:srgbClr val="FFFFFF"/>
                </a:solidFill>
              </a:rPr>
              <a:t>D</a:t>
            </a:r>
            <a:br>
              <a:rPr lang="en-US" sz="2400" dirty="0">
                <a:solidFill>
                  <a:srgbClr val="FFFFFF"/>
                </a:solidFill>
              </a:rPr>
            </a:br>
            <a:r>
              <a:rPr lang="en-US" sz="2400" dirty="0">
                <a:solidFill>
                  <a:srgbClr val="FFFFFF"/>
                </a:solidFill>
              </a:rPr>
              <a:t>U</a:t>
            </a:r>
            <a:br>
              <a:rPr lang="en-US" sz="2400" dirty="0">
                <a:solidFill>
                  <a:srgbClr val="FFFFFF"/>
                </a:solidFill>
              </a:rPr>
            </a:br>
            <a:r>
              <a:rPr lang="en-US" sz="2400" dirty="0">
                <a:solidFill>
                  <a:srgbClr val="FFFFFF"/>
                </a:solidFill>
              </a:rPr>
              <a:t>C</a:t>
            </a:r>
            <a:br>
              <a:rPr lang="en-US" sz="2400" dirty="0">
                <a:solidFill>
                  <a:srgbClr val="FFFFFF"/>
                </a:solidFill>
              </a:rPr>
            </a:br>
            <a:r>
              <a:rPr lang="en-US" sz="2400" dirty="0">
                <a:solidFill>
                  <a:srgbClr val="FFFFFF"/>
                </a:solidFill>
              </a:rPr>
              <a:t>T</a:t>
            </a:r>
            <a:br>
              <a:rPr lang="en-US" sz="2400" dirty="0">
                <a:solidFill>
                  <a:srgbClr val="FFFFFF"/>
                </a:solidFill>
              </a:rPr>
            </a:br>
            <a:r>
              <a:rPr lang="en-US" sz="2400" dirty="0">
                <a:solidFill>
                  <a:srgbClr val="FFFFFF"/>
                </a:solidFill>
              </a:rPr>
              <a:t>I</a:t>
            </a:r>
            <a:br>
              <a:rPr lang="en-US" sz="2400" dirty="0">
                <a:solidFill>
                  <a:srgbClr val="FFFFFF"/>
                </a:solidFill>
              </a:rPr>
            </a:br>
            <a:r>
              <a:rPr lang="en-US" sz="2400" dirty="0">
                <a:solidFill>
                  <a:srgbClr val="FFFFFF"/>
                </a:solidFill>
              </a:rPr>
              <a:t>O</a:t>
            </a:r>
            <a:br>
              <a:rPr lang="en-US" sz="2400" dirty="0">
                <a:solidFill>
                  <a:srgbClr val="FFFFFF"/>
                </a:solidFill>
              </a:rPr>
            </a:br>
            <a:r>
              <a:rPr lang="en-US" sz="2400" dirty="0">
                <a:solidFill>
                  <a:srgbClr val="FFFFFF"/>
                </a:solidFill>
              </a:rPr>
              <a:t>N.</a:t>
            </a:r>
            <a:br>
              <a:rPr lang="en-US" sz="2400" dirty="0">
                <a:solidFill>
                  <a:srgbClr val="FFFFFF"/>
                </a:solidFill>
              </a:rPr>
            </a:br>
            <a:br>
              <a:rPr lang="en-US" sz="2400" dirty="0"/>
            </a:br>
            <a:br>
              <a:rPr lang="en-US" sz="2400" dirty="0"/>
            </a:br>
            <a:br>
              <a:rPr lang="en-US" sz="2400" dirty="0"/>
            </a:br>
            <a:br>
              <a:rPr lang="en-US" sz="2400" dirty="0"/>
            </a:br>
            <a:br>
              <a:rPr lang="en-US" sz="2400" dirty="0"/>
            </a:br>
            <a:br>
              <a:rPr lang="en-US" sz="2400" dirty="0"/>
            </a:br>
            <a:endParaRPr lang="en-US" sz="2400" dirty="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92500" lnSpcReduction="20000"/>
          </a:bodyPr>
          <a:lstStyle/>
          <a:p>
            <a:pPr>
              <a:buClr>
                <a:srgbClr val="8AD0D6"/>
              </a:buClr>
            </a:pPr>
            <a:r>
              <a:rPr lang="en-GB" dirty="0">
                <a:ea typeface="+mj-lt"/>
                <a:cs typeface="+mj-lt"/>
              </a:rPr>
              <a:t>The objectives of MSME-DI, Agra, are to provide Technical Consultancy Services to the entrepreneurs in addition to Industrial Management Trainings, Entrepreneurs Development Programmes, Short Term Management Trainings for Micro, Small &amp; Medium Entrepreneurs, Industrial Motivational Campaigns, Implementation and Monitoring of PMEGP Scheme, Entrepreneurship &amp; Skilled Development Programmes, Establishing of Sub Contracting Exchange, Awareness on Energy Conservation, Quality Control &amp; </a:t>
            </a:r>
            <a:r>
              <a:rPr lang="en-GB" dirty="0" err="1">
                <a:ea typeface="+mj-lt"/>
                <a:cs typeface="+mj-lt"/>
              </a:rPr>
              <a:t>its</a:t>
            </a:r>
            <a:r>
              <a:rPr lang="en-GB" dirty="0">
                <a:ea typeface="+mj-lt"/>
                <a:cs typeface="+mj-lt"/>
              </a:rPr>
              <a:t> up gradation and Ancillary Development. The Institute also provides Market Information, Industrial Potential Survey Report, Statistical Information, Identification of Thrust Industries, Export Promotion, Directory of MSMEs , Economic Information to set up MSMEs.</a:t>
            </a: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7" name="Picture 8" descr="Text&#10;&#10;Description automatically generated">
            <a:extLst>
              <a:ext uri="{FF2B5EF4-FFF2-40B4-BE49-F238E27FC236}">
                <a16:creationId xmlns:a16="http://schemas.microsoft.com/office/drawing/2014/main" id="{035585CF-480D-4F8B-B499-86A2625DCBB6}"/>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60171372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BLOCK </a:t>
            </a:r>
            <a:br>
              <a:rPr lang="en-US" sz="2400" dirty="0">
                <a:ea typeface="+mj-lt"/>
                <a:cs typeface="+mj-lt"/>
              </a:rPr>
            </a:br>
            <a:br>
              <a:rPr lang="en-US" sz="2400" dirty="0">
                <a:ea typeface="+mj-lt"/>
                <a:cs typeface="+mj-lt"/>
              </a:rPr>
            </a:br>
            <a:r>
              <a:rPr lang="en-US" sz="2400" dirty="0">
                <a:ea typeface="+mj-lt"/>
                <a:cs typeface="+mj-lt"/>
              </a:rPr>
              <a:t>DIGRAM</a:t>
            </a: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GB" dirty="0">
                <a:ea typeface="+mj-lt"/>
                <a:cs typeface="+mj-lt"/>
              </a:rPr>
              <a:t>Basic computer system consist of Central Processing Unit  (CPU), Memory (RAM and ROM), input / output (I/O)  Unit.</a:t>
            </a:r>
            <a:endParaRPr lang="en-US" dirty="0"/>
          </a:p>
          <a:p>
            <a:pPr marL="0" indent="0">
              <a:buClr>
                <a:srgbClr val="8AD0D6"/>
              </a:buClr>
              <a:buNone/>
            </a:pPr>
            <a:br>
              <a:rPr lang="en-US" dirty="0"/>
            </a:b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Diagram&#10;&#10;Description automatically generated">
            <a:extLst>
              <a:ext uri="{FF2B5EF4-FFF2-40B4-BE49-F238E27FC236}">
                <a16:creationId xmlns:a16="http://schemas.microsoft.com/office/drawing/2014/main" id="{5F8A5F3D-C50B-4489-B740-63B2B5636475}"/>
              </a:ext>
            </a:extLst>
          </p:cNvPr>
          <p:cNvPicPr>
            <a:picLocks noChangeAspect="1"/>
          </p:cNvPicPr>
          <p:nvPr/>
        </p:nvPicPr>
        <p:blipFill>
          <a:blip r:embed="rId3"/>
          <a:stretch>
            <a:fillRect/>
          </a:stretch>
        </p:blipFill>
        <p:spPr>
          <a:xfrm>
            <a:off x="7240" y="4411509"/>
            <a:ext cx="4651463" cy="2366898"/>
          </a:xfrm>
          <a:prstGeom prst="rect">
            <a:avLst/>
          </a:prstGeom>
        </p:spPr>
      </p:pic>
    </p:spTree>
    <p:extLst>
      <p:ext uri="{BB962C8B-B14F-4D97-AF65-F5344CB8AC3E}">
        <p14:creationId xmlns:p14="http://schemas.microsoft.com/office/powerpoint/2010/main" val="18501719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CENTRAL </a:t>
            </a:r>
            <a:br>
              <a:rPr lang="en-US" sz="2400" dirty="0">
                <a:ea typeface="+mj-lt"/>
                <a:cs typeface="+mj-lt"/>
              </a:rPr>
            </a:br>
            <a:r>
              <a:rPr lang="en-US" sz="2400" dirty="0">
                <a:ea typeface="+mj-lt"/>
                <a:cs typeface="+mj-lt"/>
              </a:rPr>
              <a:t>PROCESSING </a:t>
            </a:r>
            <a:br>
              <a:rPr lang="en-US" sz="2400" dirty="0">
                <a:ea typeface="+mj-lt"/>
                <a:cs typeface="+mj-lt"/>
              </a:rPr>
            </a:br>
            <a:r>
              <a:rPr lang="en-US" sz="2400" dirty="0">
                <a:ea typeface="+mj-lt"/>
                <a:cs typeface="+mj-lt"/>
              </a:rPr>
              <a:t>UNIT</a:t>
            </a: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GB" dirty="0">
                <a:ea typeface="+mj-lt"/>
                <a:cs typeface="+mj-lt"/>
              </a:rPr>
              <a:t>The portion of a computer system that carries out the  instruction of a computer program. </a:t>
            </a:r>
            <a:endParaRPr lang="en-US" dirty="0"/>
          </a:p>
          <a:p>
            <a:pPr>
              <a:buClr>
                <a:srgbClr val="8AD0D6"/>
              </a:buClr>
            </a:pPr>
            <a:r>
              <a:rPr lang="en-GB" dirty="0">
                <a:ea typeface="+mj-lt"/>
                <a:cs typeface="+mj-lt"/>
              </a:rPr>
              <a:t>The primary element carrying out the computer’s  function .It is the unit that reads and executes program  instructions. </a:t>
            </a:r>
            <a:endParaRPr lang="en-GB" dirty="0"/>
          </a:p>
          <a:p>
            <a:pPr>
              <a:buClr>
                <a:srgbClr val="8AD0D6"/>
              </a:buClr>
            </a:pPr>
            <a:r>
              <a:rPr lang="en-GB" dirty="0">
                <a:ea typeface="+mj-lt"/>
                <a:cs typeface="+mj-lt"/>
              </a:rPr>
              <a:t>The data in the instruction tells the processor what to  do. </a:t>
            </a:r>
            <a:endParaRPr lang="en-GB"/>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A picture containing text, electronics&#10;&#10;Description automatically generated">
            <a:extLst>
              <a:ext uri="{FF2B5EF4-FFF2-40B4-BE49-F238E27FC236}">
                <a16:creationId xmlns:a16="http://schemas.microsoft.com/office/drawing/2014/main" id="{85BFD418-52F1-427F-83CC-83F4227C22FE}"/>
              </a:ext>
            </a:extLst>
          </p:cNvPr>
          <p:cNvPicPr>
            <a:picLocks noChangeAspect="1"/>
          </p:cNvPicPr>
          <p:nvPr/>
        </p:nvPicPr>
        <p:blipFill>
          <a:blip r:embed="rId3"/>
          <a:stretch>
            <a:fillRect/>
          </a:stretch>
        </p:blipFill>
        <p:spPr>
          <a:xfrm>
            <a:off x="-4176" y="3988579"/>
            <a:ext cx="4736926" cy="2868294"/>
          </a:xfrm>
          <a:prstGeom prst="rect">
            <a:avLst/>
          </a:prstGeom>
        </p:spPr>
      </p:pic>
    </p:spTree>
    <p:extLst>
      <p:ext uri="{BB962C8B-B14F-4D97-AF65-F5344CB8AC3E}">
        <p14:creationId xmlns:p14="http://schemas.microsoft.com/office/powerpoint/2010/main" val="49460489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t>M</a:t>
            </a:r>
            <a:br>
              <a:rPr lang="en-US" sz="2400" dirty="0">
                <a:solidFill>
                  <a:srgbClr val="EBEBEB"/>
                </a:solidFill>
              </a:rPr>
            </a:br>
            <a:r>
              <a:rPr lang="en-US" sz="2400" dirty="0">
                <a:solidFill>
                  <a:srgbClr val="EBEBEB"/>
                </a:solidFill>
              </a:rPr>
              <a:t>E</a:t>
            </a:r>
            <a:br>
              <a:rPr lang="en-US" sz="2400" dirty="0">
                <a:solidFill>
                  <a:srgbClr val="EBEBEB"/>
                </a:solidFill>
              </a:rPr>
            </a:br>
            <a:r>
              <a:rPr lang="en-US" sz="2400" dirty="0">
                <a:solidFill>
                  <a:srgbClr val="EBEBEB"/>
                </a:solidFill>
              </a:rPr>
              <a:t>M</a:t>
            </a:r>
            <a:br>
              <a:rPr lang="en-US" sz="2400" dirty="0">
                <a:solidFill>
                  <a:srgbClr val="EBEBEB"/>
                </a:solidFill>
              </a:rPr>
            </a:br>
            <a:r>
              <a:rPr lang="en-US" sz="2400" dirty="0">
                <a:solidFill>
                  <a:srgbClr val="EBEBEB"/>
                </a:solidFill>
              </a:rPr>
              <a:t>O</a:t>
            </a:r>
            <a:br>
              <a:rPr lang="en-US" sz="2400" dirty="0"/>
            </a:br>
            <a:r>
              <a:rPr lang="en-US" sz="2400" dirty="0">
                <a:solidFill>
                  <a:srgbClr val="EBEBEB"/>
                </a:solidFill>
              </a:rPr>
              <a:t>R</a:t>
            </a:r>
            <a:br>
              <a:rPr lang="en-US" sz="2400" dirty="0">
                <a:solidFill>
                  <a:srgbClr val="EBEBEB"/>
                </a:solidFill>
              </a:rPr>
            </a:br>
            <a:r>
              <a:rPr lang="en-US" sz="2400" dirty="0">
                <a:solidFill>
                  <a:srgbClr val="EBEBEB"/>
                </a:solidFill>
              </a:rPr>
              <a:t>Y</a:t>
            </a:r>
            <a:br>
              <a:rPr lang="en-US" sz="2400" dirty="0">
                <a:solidFill>
                  <a:srgbClr val="FFFFFF"/>
                </a:solidFill>
              </a:rPr>
            </a:br>
            <a:br>
              <a:rPr lang="en-US" sz="2400" dirty="0"/>
            </a:b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85000" lnSpcReduction="20000"/>
          </a:bodyPr>
          <a:lstStyle/>
          <a:p>
            <a:pPr>
              <a:buClr>
                <a:srgbClr val="8AD0D6"/>
              </a:buClr>
            </a:pPr>
            <a:r>
              <a:rPr lang="en-GB" dirty="0">
                <a:ea typeface="+mj-lt"/>
                <a:cs typeface="+mj-lt"/>
              </a:rPr>
              <a:t>Physical device used to store data or Program on a  temporary or permanent basis for use in an  electronic digital computer . </a:t>
            </a:r>
            <a:endParaRPr lang="en-US" dirty="0"/>
          </a:p>
          <a:p>
            <a:pPr>
              <a:buClr>
                <a:srgbClr val="8AD0D6"/>
              </a:buClr>
            </a:pPr>
            <a:r>
              <a:rPr lang="en-GB" dirty="0">
                <a:ea typeface="+mj-lt"/>
                <a:cs typeface="+mj-lt"/>
              </a:rPr>
              <a:t>Computer main memory comes in to principles  variation.. </a:t>
            </a:r>
            <a:endParaRPr lang="en-GB" dirty="0"/>
          </a:p>
          <a:p>
            <a:pPr marL="0" indent="0">
              <a:buClr>
                <a:srgbClr val="8AD0D6"/>
              </a:buClr>
              <a:buNone/>
            </a:pPr>
            <a:r>
              <a:rPr lang="en-GB" dirty="0">
                <a:ea typeface="+mj-lt"/>
                <a:cs typeface="+mj-lt"/>
              </a:rPr>
              <a:t> (1) Random Access Memory (RAM)  </a:t>
            </a:r>
            <a:endParaRPr lang="en-GB" dirty="0"/>
          </a:p>
          <a:p>
            <a:pPr marL="0" indent="0">
              <a:buClr>
                <a:srgbClr val="8AD0D6"/>
              </a:buClr>
              <a:buNone/>
            </a:pPr>
            <a:r>
              <a:rPr lang="en-GB" dirty="0">
                <a:ea typeface="+mj-lt"/>
                <a:cs typeface="+mj-lt"/>
              </a:rPr>
              <a:t> (2) Read Only Memory (ROM).</a:t>
            </a:r>
            <a:endParaRPr lang="en-GB" dirty="0"/>
          </a:p>
          <a:p>
            <a:pPr marL="0" indent="0">
              <a:buClr>
                <a:srgbClr val="8AD0D6"/>
              </a:buClr>
              <a:buNone/>
            </a:pPr>
            <a:endParaRPr lang="en-GB" dirty="0">
              <a:ea typeface="+mj-lt"/>
              <a:cs typeface="+mj-lt"/>
            </a:endParaRPr>
          </a:p>
          <a:p>
            <a:pPr>
              <a:buClr>
                <a:srgbClr val="8AD0D6"/>
              </a:buClr>
            </a:pPr>
            <a:r>
              <a:rPr lang="en-GB" dirty="0">
                <a:ea typeface="+mj-lt"/>
                <a:cs typeface="+mj-lt"/>
              </a:rPr>
              <a:t>RAM can be read and write to anytime the CPU  command’s it , but ROM is preloaded with data and  software that never changes, so the CPU can only  read from it.. </a:t>
            </a:r>
            <a:endParaRPr lang="en-GB"/>
          </a:p>
          <a:p>
            <a:pPr>
              <a:buClr>
                <a:srgbClr val="8AD0D6"/>
              </a:buClr>
            </a:pPr>
            <a:r>
              <a:rPr lang="en-GB" dirty="0">
                <a:ea typeface="+mj-lt"/>
                <a:cs typeface="+mj-lt"/>
              </a:rPr>
              <a:t> RAM is typically use to </a:t>
            </a:r>
            <a:r>
              <a:rPr lang="en-GB" dirty="0" err="1">
                <a:ea typeface="+mj-lt"/>
                <a:cs typeface="+mj-lt"/>
              </a:rPr>
              <a:t>stored</a:t>
            </a:r>
            <a:r>
              <a:rPr lang="en-GB" dirty="0">
                <a:ea typeface="+mj-lt"/>
                <a:cs typeface="+mj-lt"/>
              </a:rPr>
              <a:t> the computer’s initial  </a:t>
            </a:r>
            <a:r>
              <a:rPr lang="en-GB" dirty="0" err="1">
                <a:ea typeface="+mj-lt"/>
                <a:cs typeface="+mj-lt"/>
              </a:rPr>
              <a:t>start up</a:t>
            </a:r>
            <a:r>
              <a:rPr lang="en-GB" dirty="0">
                <a:ea typeface="+mj-lt"/>
                <a:cs typeface="+mj-lt"/>
              </a:rPr>
              <a:t> instruction. </a:t>
            </a:r>
            <a:endParaRPr lang="en-GB" dirty="0"/>
          </a:p>
          <a:p>
            <a:pPr>
              <a:buClr>
                <a:srgbClr val="8AD0D6"/>
              </a:buClr>
            </a:pPr>
            <a:r>
              <a:rPr lang="en-GB" dirty="0">
                <a:ea typeface="+mj-lt"/>
                <a:cs typeface="+mj-lt"/>
              </a:rPr>
              <a:t> In general , the computers of RAM are erased when  power to the computers is turned off, but ROM  retains its data after turned off computer.</a:t>
            </a: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a:extLst>
              <a:ext uri="{FF2B5EF4-FFF2-40B4-BE49-F238E27FC236}">
                <a16:creationId xmlns:a16="http://schemas.microsoft.com/office/drawing/2014/main" id="{653B9F4B-931F-4828-AF7D-E508B4BD603A}"/>
              </a:ext>
            </a:extLst>
          </p:cNvPr>
          <p:cNvPicPr>
            <a:picLocks noChangeAspect="1"/>
          </p:cNvPicPr>
          <p:nvPr/>
        </p:nvPicPr>
        <p:blipFill>
          <a:blip r:embed="rId3"/>
          <a:stretch>
            <a:fillRect/>
          </a:stretch>
        </p:blipFill>
        <p:spPr>
          <a:xfrm>
            <a:off x="-4175" y="4129284"/>
            <a:ext cx="4736926" cy="2733022"/>
          </a:xfrm>
          <a:prstGeom prst="rect">
            <a:avLst/>
          </a:prstGeom>
        </p:spPr>
      </p:pic>
    </p:spTree>
    <p:extLst>
      <p:ext uri="{BB962C8B-B14F-4D97-AF65-F5344CB8AC3E}">
        <p14:creationId xmlns:p14="http://schemas.microsoft.com/office/powerpoint/2010/main" val="291246725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INPUT/OUTPUT </a:t>
            </a:r>
            <a:br>
              <a:rPr lang="en-US" sz="2400" dirty="0">
                <a:ea typeface="+mj-lt"/>
                <a:cs typeface="+mj-lt"/>
              </a:rPr>
            </a:br>
            <a:r>
              <a:rPr lang="en-US" sz="2400" dirty="0">
                <a:ea typeface="+mj-lt"/>
                <a:cs typeface="+mj-lt"/>
              </a:rPr>
              <a:t>UNIT</a:t>
            </a: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GB" dirty="0">
                <a:ea typeface="+mj-lt"/>
                <a:cs typeface="+mj-lt"/>
              </a:rPr>
              <a:t>Input /Output (I/O) , refers to the communication  between an information processing system (such as  computer) and outside world possibly a human or  another information processing system. </a:t>
            </a:r>
            <a:endParaRPr lang="en-US" dirty="0">
              <a:ea typeface="+mj-lt"/>
              <a:cs typeface="+mj-lt"/>
            </a:endParaRPr>
          </a:p>
          <a:p>
            <a:pPr>
              <a:buClr>
                <a:srgbClr val="8AD0D6"/>
              </a:buClr>
            </a:pPr>
            <a:r>
              <a:rPr lang="en-GB" dirty="0">
                <a:ea typeface="+mj-lt"/>
                <a:cs typeface="+mj-lt"/>
              </a:rPr>
              <a:t> Inputs are the signal or data received by the system  and Output are the signal or data sent from it.  Device that provides input or Outputs to the  computers are called Peripherals.</a:t>
            </a:r>
            <a:endParaRPr lang="en-GB" dirty="0"/>
          </a:p>
          <a:p>
            <a:pPr marL="0" indent="0">
              <a:buClr>
                <a:srgbClr val="8AD0D6"/>
              </a:buClr>
              <a:buNone/>
            </a:pPr>
            <a:br>
              <a:rPr lang="en-US" dirty="0"/>
            </a:b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a:extLst>
              <a:ext uri="{FF2B5EF4-FFF2-40B4-BE49-F238E27FC236}">
                <a16:creationId xmlns:a16="http://schemas.microsoft.com/office/drawing/2014/main" id="{D45CDB61-F308-465D-855B-5E19E3B1B076}"/>
              </a:ext>
            </a:extLst>
          </p:cNvPr>
          <p:cNvPicPr>
            <a:picLocks noChangeAspect="1"/>
          </p:cNvPicPr>
          <p:nvPr/>
        </p:nvPicPr>
        <p:blipFill>
          <a:blip r:embed="rId3"/>
          <a:stretch>
            <a:fillRect/>
          </a:stretch>
        </p:blipFill>
        <p:spPr>
          <a:xfrm>
            <a:off x="-4176" y="4234058"/>
            <a:ext cx="4663857" cy="2627857"/>
          </a:xfrm>
          <a:prstGeom prst="rect">
            <a:avLst/>
          </a:prstGeom>
        </p:spPr>
      </p:pic>
    </p:spTree>
    <p:extLst>
      <p:ext uri="{BB962C8B-B14F-4D97-AF65-F5344CB8AC3E}">
        <p14:creationId xmlns:p14="http://schemas.microsoft.com/office/powerpoint/2010/main" val="239399546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DATA </a:t>
            </a:r>
            <a:br>
              <a:rPr lang="en-US" sz="2400" dirty="0">
                <a:ea typeface="+mj-lt"/>
                <a:cs typeface="+mj-lt"/>
              </a:rPr>
            </a:br>
            <a:r>
              <a:rPr lang="en-US" sz="2400" dirty="0">
                <a:ea typeface="+mj-lt"/>
                <a:cs typeface="+mj-lt"/>
              </a:rPr>
              <a:t>SIZE</a:t>
            </a: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lgn="just">
              <a:buClr>
                <a:srgbClr val="8AD0D6"/>
              </a:buClr>
            </a:pPr>
            <a:r>
              <a:rPr lang="en-GB" dirty="0">
                <a:ea typeface="+mj-lt"/>
                <a:cs typeface="+mj-lt"/>
              </a:rPr>
              <a:t>BIT = 1 or 0 </a:t>
            </a:r>
            <a:endParaRPr lang="en-US" dirty="0">
              <a:ea typeface="+mj-lt"/>
              <a:cs typeface="+mj-lt"/>
            </a:endParaRPr>
          </a:p>
          <a:p>
            <a:pPr algn="just">
              <a:buClr>
                <a:srgbClr val="8AD0D6"/>
              </a:buClr>
            </a:pPr>
            <a:r>
              <a:rPr lang="en-GB" dirty="0">
                <a:ea typeface="+mj-lt"/>
                <a:cs typeface="+mj-lt"/>
              </a:rPr>
              <a:t>NIBBLE = 4 BIT </a:t>
            </a:r>
            <a:endParaRPr lang="en-US" dirty="0">
              <a:ea typeface="+mj-lt"/>
              <a:cs typeface="+mj-lt"/>
            </a:endParaRPr>
          </a:p>
          <a:p>
            <a:pPr algn="just">
              <a:buClr>
                <a:srgbClr val="8AD0D6"/>
              </a:buClr>
            </a:pPr>
            <a:r>
              <a:rPr lang="en-GB" dirty="0">
                <a:ea typeface="+mj-lt"/>
                <a:cs typeface="+mj-lt"/>
              </a:rPr>
              <a:t>BYTE = 8 BIT </a:t>
            </a:r>
            <a:endParaRPr lang="en-US" dirty="0">
              <a:ea typeface="+mj-lt"/>
              <a:cs typeface="+mj-lt"/>
            </a:endParaRPr>
          </a:p>
          <a:p>
            <a:pPr algn="just">
              <a:buClr>
                <a:srgbClr val="8AD0D6"/>
              </a:buClr>
            </a:pPr>
            <a:r>
              <a:rPr lang="en-GB" dirty="0">
                <a:ea typeface="+mj-lt"/>
                <a:cs typeface="+mj-lt"/>
              </a:rPr>
              <a:t>WORD = 16 BIT </a:t>
            </a:r>
            <a:endParaRPr lang="en-US">
              <a:ea typeface="+mj-lt"/>
              <a:cs typeface="+mj-lt"/>
            </a:endParaRPr>
          </a:p>
          <a:p>
            <a:pPr algn="just">
              <a:buClr>
                <a:srgbClr val="8AD0D6"/>
              </a:buClr>
            </a:pPr>
            <a:r>
              <a:rPr lang="en-GB" dirty="0">
                <a:ea typeface="+mj-lt"/>
                <a:cs typeface="+mj-lt"/>
              </a:rPr>
              <a:t>LONG WORD = 32 BIT</a:t>
            </a:r>
            <a:endParaRPr lang="en-US"/>
          </a:p>
          <a:p>
            <a:pPr marL="0" indent="0">
              <a:buClr>
                <a:srgbClr val="8AD0D6"/>
              </a:buClr>
              <a:buNone/>
            </a:pPr>
            <a:br>
              <a:rPr lang="en-US" dirty="0"/>
            </a:b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Diagram&#10;&#10;Description automatically generated">
            <a:extLst>
              <a:ext uri="{FF2B5EF4-FFF2-40B4-BE49-F238E27FC236}">
                <a16:creationId xmlns:a16="http://schemas.microsoft.com/office/drawing/2014/main" id="{FF848E4E-43CD-4A23-9870-66315878C042}"/>
              </a:ext>
            </a:extLst>
          </p:cNvPr>
          <p:cNvPicPr>
            <a:picLocks noChangeAspect="1"/>
          </p:cNvPicPr>
          <p:nvPr/>
        </p:nvPicPr>
        <p:blipFill>
          <a:blip r:embed="rId3"/>
          <a:stretch>
            <a:fillRect/>
          </a:stretch>
        </p:blipFill>
        <p:spPr>
          <a:xfrm>
            <a:off x="6263" y="3663342"/>
            <a:ext cx="4663857" cy="3195180"/>
          </a:xfrm>
          <a:prstGeom prst="rect">
            <a:avLst/>
          </a:prstGeom>
        </p:spPr>
      </p:pic>
    </p:spTree>
    <p:extLst>
      <p:ext uri="{BB962C8B-B14F-4D97-AF65-F5344CB8AC3E}">
        <p14:creationId xmlns:p14="http://schemas.microsoft.com/office/powerpoint/2010/main" val="46205559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solidFill>
                  <a:schemeClr val="tx1"/>
                </a:solidFill>
                <a:ea typeface="+mj-lt"/>
                <a:cs typeface="+mj-lt"/>
              </a:rPr>
              <a:t>EMBEDDED</a:t>
            </a:r>
            <a:br>
              <a:rPr lang="en-US" sz="2400" dirty="0">
                <a:solidFill>
                  <a:schemeClr val="tx1"/>
                </a:solidFill>
                <a:ea typeface="+mj-lt"/>
                <a:cs typeface="+mj-lt"/>
              </a:rPr>
            </a:br>
            <a:r>
              <a:rPr lang="en-US" sz="2400" dirty="0">
                <a:solidFill>
                  <a:schemeClr val="tx1"/>
                </a:solidFill>
                <a:ea typeface="+mj-lt"/>
                <a:cs typeface="+mj-lt"/>
              </a:rPr>
              <a:t> S</a:t>
            </a:r>
            <a:br>
              <a:rPr lang="en-US" sz="2400" dirty="0">
                <a:solidFill>
                  <a:schemeClr val="tx1"/>
                </a:solidFill>
                <a:ea typeface="+mj-lt"/>
                <a:cs typeface="+mj-lt"/>
              </a:rPr>
            </a:br>
            <a:r>
              <a:rPr lang="en-US" sz="2400" dirty="0">
                <a:solidFill>
                  <a:schemeClr val="tx1"/>
                </a:solidFill>
                <a:ea typeface="+mj-lt"/>
                <a:cs typeface="+mj-lt"/>
              </a:rPr>
              <a:t>Y</a:t>
            </a:r>
            <a:br>
              <a:rPr lang="en-US" sz="2400" dirty="0">
                <a:solidFill>
                  <a:schemeClr val="tx1"/>
                </a:solidFill>
                <a:ea typeface="+mj-lt"/>
                <a:cs typeface="+mj-lt"/>
              </a:rPr>
            </a:br>
            <a:r>
              <a:rPr lang="en-US" sz="2400" dirty="0">
                <a:solidFill>
                  <a:schemeClr val="tx1"/>
                </a:solidFill>
                <a:ea typeface="+mj-lt"/>
                <a:cs typeface="+mj-lt"/>
              </a:rPr>
              <a:t>S</a:t>
            </a:r>
            <a:br>
              <a:rPr lang="en-US" sz="2400" dirty="0">
                <a:solidFill>
                  <a:schemeClr val="tx1"/>
                </a:solidFill>
                <a:ea typeface="+mj-lt"/>
                <a:cs typeface="+mj-lt"/>
              </a:rPr>
            </a:br>
            <a:r>
              <a:rPr lang="en-US" sz="2400" dirty="0">
                <a:solidFill>
                  <a:schemeClr val="tx1"/>
                </a:solidFill>
                <a:ea typeface="+mj-lt"/>
                <a:cs typeface="+mj-lt"/>
              </a:rPr>
              <a:t>T</a:t>
            </a:r>
            <a:br>
              <a:rPr lang="en-US" sz="2400" dirty="0">
                <a:solidFill>
                  <a:schemeClr val="tx1"/>
                </a:solidFill>
                <a:ea typeface="+mj-lt"/>
                <a:cs typeface="+mj-lt"/>
              </a:rPr>
            </a:br>
            <a:r>
              <a:rPr lang="en-US" sz="2400" dirty="0">
                <a:solidFill>
                  <a:schemeClr val="tx1"/>
                </a:solidFill>
                <a:ea typeface="+mj-lt"/>
                <a:cs typeface="+mj-lt"/>
              </a:rPr>
              <a:t>E</a:t>
            </a:r>
            <a:br>
              <a:rPr lang="en-US" sz="2400" dirty="0">
                <a:solidFill>
                  <a:schemeClr val="tx1"/>
                </a:solidFill>
                <a:ea typeface="+mj-lt"/>
                <a:cs typeface="+mj-lt"/>
              </a:rPr>
            </a:br>
            <a:r>
              <a:rPr lang="en-US" sz="2400" dirty="0">
                <a:solidFill>
                  <a:schemeClr val="tx1"/>
                </a:solidFill>
                <a:ea typeface="+mj-lt"/>
                <a:cs typeface="+mj-lt"/>
              </a:rPr>
              <a:t>M</a:t>
            </a:r>
            <a:br>
              <a:rPr lang="en-US" sz="2400" dirty="0">
                <a:solidFill>
                  <a:schemeClr val="tx1"/>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spcBef>
                <a:spcPct val="20000"/>
              </a:spcBef>
              <a:buClr>
                <a:srgbClr val="8AD0D6"/>
              </a:buClr>
              <a:buFont typeface="Arial,Sans-Serif" charset="2"/>
              <a:buChar char="•"/>
            </a:pPr>
            <a:r>
              <a:rPr lang="en-US" dirty="0">
                <a:latin typeface="Calibri"/>
                <a:ea typeface="+mj-lt"/>
                <a:cs typeface="Calibri"/>
              </a:rPr>
              <a:t>Special-purpose computer system designed to perform</a:t>
            </a:r>
            <a:r>
              <a:rPr lang="en-US" dirty="0">
                <a:latin typeface="Calibri"/>
                <a:cs typeface="Calibri"/>
              </a:rPr>
              <a:t> </a:t>
            </a:r>
            <a:r>
              <a:rPr lang="en-US" dirty="0">
                <a:latin typeface="Calibri"/>
                <a:ea typeface="+mj-lt"/>
                <a:cs typeface="Calibri"/>
              </a:rPr>
              <a:t>a dedicated function.</a:t>
            </a:r>
            <a:endParaRPr lang="en-US">
              <a:latin typeface="Calibri"/>
              <a:ea typeface="+mj-lt"/>
              <a:cs typeface="+mj-lt"/>
            </a:endParaRPr>
          </a:p>
          <a:p>
            <a:pPr>
              <a:spcBef>
                <a:spcPct val="20000"/>
              </a:spcBef>
              <a:buClr>
                <a:srgbClr val="8AD0D6"/>
              </a:buClr>
            </a:pPr>
            <a:endParaRPr lang="en-US" dirty="0">
              <a:latin typeface="Calibri"/>
              <a:ea typeface="+mj-lt"/>
              <a:cs typeface="+mj-lt"/>
            </a:endParaRPr>
          </a:p>
          <a:p>
            <a:pPr>
              <a:spcBef>
                <a:spcPct val="20000"/>
              </a:spcBef>
              <a:buClr>
                <a:srgbClr val="8AD0D6"/>
              </a:buClr>
              <a:buFont typeface="Arial,Sans-Serif" charset="2"/>
              <a:buChar char="•"/>
            </a:pPr>
            <a:r>
              <a:rPr lang="en-US" dirty="0">
                <a:latin typeface="Calibri"/>
                <a:ea typeface="+mj-lt"/>
                <a:cs typeface="Calibri"/>
              </a:rPr>
              <a:t> Performs one or a few pre-defined tasks, usually with very specific requirements, and often includes task-specific hardware and mechanical parts not usually found in a general-purpose computer.</a:t>
            </a:r>
            <a:endParaRPr lang="en-GB">
              <a:latin typeface="Calibri"/>
              <a:cs typeface="Calibri"/>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95972396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ctr"/>
            <a:r>
              <a:rPr lang="en-US" sz="2400" dirty="0">
                <a:solidFill>
                  <a:schemeClr val="tx1"/>
                </a:solidFill>
                <a:latin typeface="Century Gothic"/>
                <a:ea typeface="+mj-lt"/>
                <a:cs typeface="Arial"/>
              </a:rPr>
              <a:t>             COMPONENTS</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                                 OF</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      EMBEDDED SYSTEM</a:t>
            </a:r>
            <a:endParaRPr lang="en-US" sz="2400" dirty="0">
              <a:solidFill>
                <a:schemeClr val="tx1"/>
              </a:solidFill>
              <a:latin typeface="Century Gothic"/>
              <a:ea typeface="+mj-lt"/>
              <a:cs typeface="+mj-lt"/>
            </a:endParaRPr>
          </a:p>
          <a:p>
            <a:pPr algn="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lnSpcReduction="10000"/>
          </a:bodyPr>
          <a:lstStyle/>
          <a:p>
            <a:pPr>
              <a:spcBef>
                <a:spcPts val="0"/>
              </a:spcBef>
              <a:buClr>
                <a:srgbClr val="8AD0D6"/>
              </a:buClr>
            </a:pPr>
            <a:r>
              <a:rPr lang="en-US" b="1" dirty="0">
                <a:latin typeface="Century Gothic"/>
                <a:ea typeface="+mj-lt"/>
                <a:cs typeface="+mj-lt"/>
              </a:rPr>
              <a:t>Analog Components</a:t>
            </a:r>
            <a:endParaRPr lang="en-US">
              <a:latin typeface="Century Gothic"/>
              <a:ea typeface="+mj-lt"/>
              <a:cs typeface="+mj-lt"/>
            </a:endParaRPr>
          </a:p>
          <a:p>
            <a:pPr marL="457200" lvl="1" indent="0">
              <a:spcBef>
                <a:spcPts val="0"/>
              </a:spcBef>
              <a:buClr>
                <a:srgbClr val="8AD0D6"/>
              </a:buClr>
              <a:buNone/>
            </a:pPr>
            <a:r>
              <a:rPr lang="en-US" dirty="0">
                <a:latin typeface="Century Gothic"/>
                <a:ea typeface="+mj-lt"/>
                <a:cs typeface="+mj-lt"/>
              </a:rPr>
              <a:t>          Sensors (LDR,LM35 etc.)</a:t>
            </a:r>
          </a:p>
          <a:p>
            <a:pPr>
              <a:spcBef>
                <a:spcPts val="0"/>
              </a:spcBef>
              <a:buClr>
                <a:srgbClr val="8AD0D6"/>
              </a:buClr>
            </a:pPr>
            <a:r>
              <a:rPr lang="en-US" b="1" dirty="0">
                <a:latin typeface="Century Gothic"/>
                <a:ea typeface="+mj-lt"/>
                <a:cs typeface="+mj-lt"/>
              </a:rPr>
              <a:t>Digital Components</a:t>
            </a:r>
            <a:endParaRPr lang="en-US">
              <a:latin typeface="Century Gothic"/>
              <a:ea typeface="+mj-lt"/>
              <a:cs typeface="+mj-lt"/>
            </a:endParaRPr>
          </a:p>
          <a:p>
            <a:pPr marL="457200" lvl="1" indent="0">
              <a:spcBef>
                <a:spcPts val="0"/>
              </a:spcBef>
              <a:buClr>
                <a:srgbClr val="8AD0D6"/>
              </a:buClr>
              <a:buNone/>
            </a:pPr>
            <a:r>
              <a:rPr lang="en-US" dirty="0">
                <a:latin typeface="Century Gothic"/>
                <a:ea typeface="+mj-lt"/>
                <a:cs typeface="+mj-lt"/>
              </a:rPr>
              <a:t>             Processor, Coprocessors</a:t>
            </a:r>
            <a:endParaRPr lang="en-US">
              <a:latin typeface="Century Gothic"/>
              <a:ea typeface="+mj-lt"/>
              <a:cs typeface="+mj-lt"/>
            </a:endParaRPr>
          </a:p>
          <a:p>
            <a:pPr marL="457200" lvl="1" indent="0">
              <a:spcBef>
                <a:spcPts val="0"/>
              </a:spcBef>
              <a:buClr>
                <a:srgbClr val="8AD0D6"/>
              </a:buClr>
              <a:buNone/>
            </a:pPr>
            <a:r>
              <a:rPr lang="en-US" dirty="0">
                <a:latin typeface="Century Gothic"/>
                <a:ea typeface="+mj-lt"/>
                <a:cs typeface="+mj-lt"/>
              </a:rPr>
              <a:t>     </a:t>
            </a:r>
            <a:r>
              <a:rPr lang="en-US" dirty="0">
                <a:latin typeface="Century Gothic"/>
              </a:rPr>
              <a:t> </a:t>
            </a:r>
            <a:r>
              <a:rPr lang="en-US" dirty="0">
                <a:latin typeface="Century Gothic"/>
                <a:ea typeface="+mj-lt"/>
                <a:cs typeface="+mj-lt"/>
              </a:rPr>
              <a:t>       Memories</a:t>
            </a:r>
            <a:endParaRPr lang="en-US">
              <a:latin typeface="Century Gothic"/>
              <a:ea typeface="+mj-lt"/>
              <a:cs typeface="+mj-lt"/>
            </a:endParaRPr>
          </a:p>
          <a:p>
            <a:pPr marL="342900" lvl="1" indent="-342900">
              <a:spcBef>
                <a:spcPts val="0"/>
              </a:spcBef>
              <a:buClr>
                <a:srgbClr val="8AD0D6"/>
              </a:buClr>
            </a:pPr>
            <a:r>
              <a:rPr lang="en-US" dirty="0">
                <a:latin typeface="Century Gothic"/>
                <a:ea typeface="+mj-lt"/>
                <a:cs typeface="+mj-lt"/>
              </a:rPr>
              <a:t>             Controllers, Buses</a:t>
            </a:r>
            <a:endParaRPr lang="en-US">
              <a:latin typeface="Century Gothic"/>
              <a:ea typeface="+mj-lt"/>
              <a:cs typeface="+mj-lt"/>
            </a:endParaRPr>
          </a:p>
          <a:p>
            <a:pPr marL="457200" lvl="1" indent="0">
              <a:spcBef>
                <a:spcPts val="0"/>
              </a:spcBef>
              <a:buClr>
                <a:srgbClr val="8AD0D6"/>
              </a:buClr>
              <a:buNone/>
            </a:pPr>
            <a:r>
              <a:rPr lang="en-US" dirty="0">
                <a:latin typeface="Century Gothic"/>
                <a:ea typeface="+mj-lt"/>
                <a:cs typeface="+mj-lt"/>
              </a:rPr>
              <a:t>      </a:t>
            </a:r>
            <a:r>
              <a:rPr lang="en-US" dirty="0">
                <a:latin typeface="Century Gothic"/>
              </a:rPr>
              <a:t> </a:t>
            </a:r>
            <a:r>
              <a:rPr lang="en-US" dirty="0">
                <a:latin typeface="Century Gothic"/>
                <a:ea typeface="+mj-lt"/>
                <a:cs typeface="+mj-lt"/>
              </a:rPr>
              <a:t>     Application Specific Integrated Circuits</a:t>
            </a:r>
            <a:endParaRPr lang="en-US">
              <a:latin typeface="Century Gothic"/>
              <a:ea typeface="+mj-lt"/>
              <a:cs typeface="+mj-lt"/>
            </a:endParaRPr>
          </a:p>
          <a:p>
            <a:pPr>
              <a:spcBef>
                <a:spcPts val="0"/>
              </a:spcBef>
              <a:buClr>
                <a:srgbClr val="8AD0D6"/>
              </a:buClr>
            </a:pPr>
            <a:r>
              <a:rPr lang="en-US" b="1" dirty="0">
                <a:latin typeface="Century Gothic"/>
                <a:ea typeface="+mj-lt"/>
                <a:cs typeface="+mj-lt"/>
              </a:rPr>
              <a:t> Converters – </a:t>
            </a:r>
            <a:r>
              <a:rPr lang="en-US" dirty="0">
                <a:latin typeface="Century Gothic"/>
                <a:ea typeface="+mj-lt"/>
                <a:cs typeface="+mj-lt"/>
              </a:rPr>
              <a:t>A2D, D2A.</a:t>
            </a:r>
          </a:p>
          <a:p>
            <a:pPr>
              <a:spcBef>
                <a:spcPts val="0"/>
              </a:spcBef>
              <a:buClr>
                <a:srgbClr val="8AD0D6"/>
              </a:buClr>
            </a:pPr>
            <a:r>
              <a:rPr lang="en-US" b="1" dirty="0">
                <a:latin typeface="Century Gothic"/>
                <a:ea typeface="+mj-lt"/>
                <a:cs typeface="+mj-lt"/>
              </a:rPr>
              <a:t> Software</a:t>
            </a:r>
            <a:endParaRPr lang="en-US">
              <a:latin typeface="Century Gothic"/>
              <a:ea typeface="+mj-lt"/>
              <a:cs typeface="+mj-lt"/>
            </a:endParaRPr>
          </a:p>
          <a:p>
            <a:pPr marL="457200" lvl="1" indent="0">
              <a:spcBef>
                <a:spcPts val="0"/>
              </a:spcBef>
              <a:buClr>
                <a:srgbClr val="8AD0D6"/>
              </a:buClr>
              <a:buNone/>
            </a:pPr>
            <a:r>
              <a:rPr lang="en-US" dirty="0">
                <a:latin typeface="Century Gothic"/>
                <a:ea typeface="+mj-lt"/>
                <a:cs typeface="+mj-lt"/>
              </a:rPr>
              <a:t>            Application Programs</a:t>
            </a:r>
            <a:endParaRPr lang="en-US">
              <a:latin typeface="Century Gothic"/>
              <a:ea typeface="+mj-lt"/>
              <a:cs typeface="+mj-lt"/>
            </a:endParaRPr>
          </a:p>
          <a:p>
            <a:pPr marL="457200" lvl="1" indent="0">
              <a:spcBef>
                <a:spcPts val="0"/>
              </a:spcBef>
              <a:buNone/>
            </a:pPr>
            <a:endParaRPr lang="en-US" dirty="0">
              <a:latin typeface="Century Gothic"/>
            </a:endParaRPr>
          </a:p>
          <a:p>
            <a:pPr marL="457200" lvl="1" indent="0">
              <a:spcBef>
                <a:spcPts val="0"/>
              </a:spcBef>
              <a:buNone/>
            </a:pPr>
            <a:endParaRPr lang="en-US" dirty="0">
              <a:latin typeface="Century Gothic"/>
            </a:endParaRPr>
          </a:p>
          <a:p>
            <a:pPr marL="457200" lvl="1" indent="0">
              <a:spcBef>
                <a:spcPts val="0"/>
              </a:spcBef>
              <a:buNone/>
            </a:pPr>
            <a:endParaRPr lang="en-US" dirty="0">
              <a:latin typeface="Century Gothic"/>
            </a:endParaRPr>
          </a:p>
          <a:p>
            <a:pPr>
              <a:buClr>
                <a:srgbClr val="8AD0D6"/>
              </a:buClr>
            </a:pPr>
            <a:r>
              <a:rPr lang="en-US" dirty="0">
                <a:latin typeface="Century Gothic"/>
              </a:rPr>
              <a:t>EMBEDDED DESIGNING</a:t>
            </a:r>
            <a:endParaRPr lang="en-GB">
              <a:latin typeface="Century Gothic"/>
              <a:ea typeface="+mj-lt"/>
              <a:cs typeface="+mj-lt"/>
            </a:endParaRPr>
          </a:p>
          <a:p>
            <a:pPr marL="457200" indent="-457200">
              <a:spcBef>
                <a:spcPct val="20000"/>
              </a:spcBef>
              <a:buClr>
                <a:srgbClr val="8AD0D6"/>
              </a:buClr>
              <a:buAutoNum type="arabicPeriod"/>
            </a:pPr>
            <a:r>
              <a:rPr lang="en-US" dirty="0">
                <a:latin typeface="Century Gothic"/>
              </a:rPr>
              <a:t>Core hardware</a:t>
            </a:r>
            <a:endParaRPr lang="en-US">
              <a:latin typeface="Century Gothic"/>
              <a:ea typeface="+mj-lt"/>
              <a:cs typeface="+mj-lt"/>
            </a:endParaRPr>
          </a:p>
          <a:p>
            <a:pPr marL="457200" indent="-457200">
              <a:spcBef>
                <a:spcPct val="20000"/>
              </a:spcBef>
              <a:buClr>
                <a:srgbClr val="8AD0D6"/>
              </a:buClr>
              <a:buAutoNum type="arabicPeriod"/>
            </a:pPr>
            <a:r>
              <a:rPr lang="en-US" dirty="0">
                <a:latin typeface="Century Gothic"/>
              </a:rPr>
              <a:t>Firmware tools</a:t>
            </a:r>
            <a:endParaRPr lang="en-US">
              <a:latin typeface="Century Gothic"/>
              <a:ea typeface="+mj-lt"/>
              <a:cs typeface="+mj-lt"/>
            </a:endParaRPr>
          </a:p>
          <a:p>
            <a:pPr marL="457200" indent="-457200">
              <a:spcBef>
                <a:spcPct val="20000"/>
              </a:spcBef>
              <a:buClr>
                <a:srgbClr val="8AD0D6"/>
              </a:buClr>
              <a:buAutoNum type="arabicPeriod"/>
            </a:pPr>
            <a:r>
              <a:rPr lang="en-US" dirty="0">
                <a:latin typeface="Century Gothic"/>
              </a:rPr>
              <a:t>Programming tools</a:t>
            </a:r>
            <a:endParaRPr lang="en-US">
              <a:latin typeface="Century Gothic"/>
              <a:ea typeface="+mj-lt"/>
              <a:cs typeface="+mj-lt"/>
            </a:endParaRPr>
          </a:p>
          <a:p>
            <a:pPr marL="457200" indent="-457200">
              <a:spcBef>
                <a:spcPct val="20000"/>
              </a:spcBef>
              <a:buClr>
                <a:srgbClr val="8AD0D6"/>
              </a:buClr>
              <a:buAutoNum type="arabicPeriod"/>
            </a:pPr>
            <a:r>
              <a:rPr lang="en-US" dirty="0">
                <a:latin typeface="Century Gothic"/>
              </a:rPr>
              <a:t>Hardware tools</a:t>
            </a:r>
            <a:endParaRPr lang="en-US" dirty="0">
              <a:latin typeface="Century Gothic"/>
              <a:ea typeface="+mj-lt"/>
              <a:cs typeface="+mj-lt"/>
            </a:endParaRPr>
          </a:p>
          <a:p>
            <a:pPr>
              <a:buClr>
                <a:srgbClr val="8AD0D6"/>
              </a:buClr>
            </a:pPr>
            <a:endParaRPr lang="en-US" dirty="0"/>
          </a:p>
          <a:p>
            <a:pPr>
              <a:buClr>
                <a:srgbClr val="8AD0D6"/>
              </a:buClr>
            </a:pP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97506032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dirty="0">
                <a:solidFill>
                  <a:schemeClr val="tx1"/>
                </a:solidFill>
                <a:latin typeface="Century Gothic"/>
                <a:ea typeface="+mj-lt"/>
                <a:cs typeface="Arial"/>
              </a:rPr>
              <a:t>D</a:t>
            </a:r>
            <a:br>
              <a:rPr lang="en-US" sz="2400" dirty="0">
                <a:solidFill>
                  <a:schemeClr val="tx1"/>
                </a:solidFill>
                <a:latin typeface="Century Gothic"/>
                <a:ea typeface="+mj-lt"/>
                <a:cs typeface="Arial"/>
              </a:rPr>
            </a:br>
            <a:r>
              <a:rPr lang="en-US" sz="2400" dirty="0">
                <a:solidFill>
                  <a:schemeClr val="tx1"/>
                </a:solidFill>
                <a:cs typeface="Arial"/>
              </a:rPr>
              <a:t>E</a:t>
            </a:r>
            <a:br>
              <a:rPr lang="en-US" sz="2400" dirty="0">
                <a:solidFill>
                  <a:schemeClr val="tx1"/>
                </a:solidFill>
                <a:cs typeface="Arial"/>
              </a:rPr>
            </a:br>
            <a:r>
              <a:rPr lang="en-US" sz="2400" dirty="0">
                <a:solidFill>
                  <a:schemeClr val="tx1"/>
                </a:solidFill>
                <a:cs typeface="Arial"/>
              </a:rPr>
              <a:t>S</a:t>
            </a:r>
            <a:br>
              <a:rPr lang="en-US" sz="2400" dirty="0">
                <a:solidFill>
                  <a:schemeClr val="tx1"/>
                </a:solidFill>
                <a:cs typeface="Arial"/>
              </a:rPr>
            </a:br>
            <a:r>
              <a:rPr lang="en-US" sz="2400" dirty="0">
                <a:solidFill>
                  <a:schemeClr val="tx1"/>
                </a:solidFill>
                <a:cs typeface="Arial"/>
              </a:rPr>
              <a:t>I</a:t>
            </a:r>
            <a:br>
              <a:rPr lang="en-US" sz="2400" dirty="0">
                <a:solidFill>
                  <a:schemeClr val="tx1"/>
                </a:solidFill>
                <a:cs typeface="Arial"/>
              </a:rPr>
            </a:br>
            <a:r>
              <a:rPr lang="en-US" sz="2400" dirty="0">
                <a:solidFill>
                  <a:schemeClr val="tx1"/>
                </a:solidFill>
                <a:cs typeface="Arial"/>
              </a:rPr>
              <a:t>G</a:t>
            </a:r>
            <a:br>
              <a:rPr lang="en-US" sz="2400" dirty="0">
                <a:solidFill>
                  <a:schemeClr val="tx1"/>
                </a:solidFill>
                <a:cs typeface="Arial"/>
              </a:rPr>
            </a:br>
            <a:r>
              <a:rPr lang="en-US" sz="2400" dirty="0">
                <a:solidFill>
                  <a:schemeClr val="tx1"/>
                </a:solidFill>
                <a:cs typeface="Arial"/>
              </a:rPr>
              <a:t>N</a:t>
            </a:r>
            <a:br>
              <a:rPr lang="en-US" sz="2400" dirty="0">
                <a:solidFill>
                  <a:schemeClr val="tx1"/>
                </a:solidFill>
                <a:cs typeface="Arial"/>
              </a:rPr>
            </a:br>
            <a:r>
              <a:rPr lang="en-US" sz="2400" dirty="0">
                <a:solidFill>
                  <a:schemeClr val="tx1"/>
                </a:solidFill>
                <a:cs typeface="Arial"/>
              </a:rPr>
              <a:t>I</a:t>
            </a:r>
            <a:br>
              <a:rPr lang="en-US" sz="2400" dirty="0">
                <a:solidFill>
                  <a:schemeClr val="tx1"/>
                </a:solidFill>
                <a:cs typeface="Arial"/>
              </a:rPr>
            </a:br>
            <a:r>
              <a:rPr lang="en-US" sz="2400" dirty="0">
                <a:solidFill>
                  <a:schemeClr val="tx1"/>
                </a:solidFill>
                <a:cs typeface="Arial"/>
              </a:rPr>
              <a:t>N</a:t>
            </a:r>
            <a:br>
              <a:rPr lang="en-US" sz="2400" dirty="0">
                <a:solidFill>
                  <a:schemeClr val="tx1"/>
                </a:solidFill>
                <a:cs typeface="Arial"/>
              </a:rPr>
            </a:br>
            <a:r>
              <a:rPr lang="en-US" sz="2400" dirty="0">
                <a:solidFill>
                  <a:schemeClr val="tx1"/>
                </a:solidFill>
                <a:cs typeface="Arial"/>
              </a:rPr>
              <a:t>G</a:t>
            </a:r>
            <a:br>
              <a:rPr lang="en-US" sz="2400" dirty="0">
                <a:solidFill>
                  <a:schemeClr val="tx1"/>
                </a:solidFill>
                <a:cs typeface="Arial"/>
              </a:rPr>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77500" lnSpcReduction="20000"/>
          </a:bodyPr>
          <a:lstStyle/>
          <a:p>
            <a:pPr>
              <a:buClr>
                <a:srgbClr val="8AD0D6"/>
              </a:buClr>
            </a:pPr>
            <a:r>
              <a:rPr lang="en-US" dirty="0">
                <a:latin typeface="Century Gothic"/>
                <a:cs typeface="Arial"/>
              </a:rPr>
              <a:t>Core hardware</a:t>
            </a:r>
            <a:endParaRPr lang="en-GB">
              <a:latin typeface="Century Gothic"/>
              <a:ea typeface="+mj-lt"/>
              <a:cs typeface="+mj-lt"/>
            </a:endParaRPr>
          </a:p>
          <a:p>
            <a:pPr>
              <a:spcBef>
                <a:spcPts val="0"/>
              </a:spcBef>
              <a:buClr>
                <a:srgbClr val="8AD0D6"/>
              </a:buClr>
              <a:buFont typeface="Arial,Sans-Serif" charset="2"/>
              <a:buChar char="•"/>
            </a:pPr>
            <a:r>
              <a:rPr lang="en-US" dirty="0">
                <a:latin typeface="Century Gothic"/>
                <a:cs typeface="Arial"/>
              </a:rPr>
              <a:t>8051 Microcontroller</a:t>
            </a:r>
            <a:endParaRPr lang="en-US">
              <a:latin typeface="Century Gothic"/>
              <a:ea typeface="+mj-lt"/>
              <a:cs typeface="+mj-lt"/>
            </a:endParaRPr>
          </a:p>
          <a:p>
            <a:pPr>
              <a:spcBef>
                <a:spcPts val="0"/>
              </a:spcBef>
              <a:buClr>
                <a:srgbClr val="8AD0D6"/>
              </a:buClr>
              <a:buFont typeface="Arial,Sans-Serif" charset="2"/>
              <a:buChar char="•"/>
            </a:pPr>
            <a:r>
              <a:rPr lang="en-US" dirty="0">
                <a:latin typeface="Century Gothic"/>
                <a:cs typeface="Arial"/>
              </a:rPr>
              <a:t> PIC (Peripheral Interface Control )    Microcontroller</a:t>
            </a:r>
            <a:endParaRPr lang="en-US">
              <a:latin typeface="Century Gothic"/>
              <a:ea typeface="+mj-lt"/>
              <a:cs typeface="+mj-lt"/>
            </a:endParaRPr>
          </a:p>
          <a:p>
            <a:pPr>
              <a:spcBef>
                <a:spcPts val="0"/>
              </a:spcBef>
              <a:buClr>
                <a:srgbClr val="8AD0D6"/>
              </a:buClr>
              <a:buFont typeface="Arial,Sans-Serif" charset="2"/>
              <a:buChar char="•"/>
            </a:pPr>
            <a:r>
              <a:rPr lang="en-US" dirty="0">
                <a:latin typeface="Century Gothic"/>
                <a:cs typeface="Arial"/>
              </a:rPr>
              <a:t> AVR   Microcontroller</a:t>
            </a:r>
            <a:endParaRPr lang="en-US">
              <a:latin typeface="Century Gothic"/>
              <a:ea typeface="+mj-lt"/>
              <a:cs typeface="+mj-lt"/>
            </a:endParaRPr>
          </a:p>
          <a:p>
            <a:pPr>
              <a:spcBef>
                <a:spcPts val="0"/>
              </a:spcBef>
              <a:buClr>
                <a:srgbClr val="8AD0D6"/>
              </a:buClr>
              <a:buFont typeface="Arial,Sans-Serif" charset="2"/>
              <a:buChar char="•"/>
            </a:pPr>
            <a:r>
              <a:rPr lang="en-US" dirty="0">
                <a:latin typeface="Century Gothic"/>
                <a:cs typeface="Arial"/>
              </a:rPr>
              <a:t> ARM (Advance risk machine ) Microcontroller</a:t>
            </a:r>
            <a:endParaRPr lang="en-US">
              <a:latin typeface="Century Gothic"/>
              <a:ea typeface="+mj-lt"/>
              <a:cs typeface="+mj-lt"/>
            </a:endParaRPr>
          </a:p>
          <a:p>
            <a:pPr>
              <a:spcBef>
                <a:spcPct val="20000"/>
              </a:spcBef>
              <a:buClr>
                <a:srgbClr val="8AD0D6"/>
              </a:buClr>
              <a:buFont typeface="Arial,Sans-Serif" charset="2"/>
              <a:buChar char="•"/>
            </a:pPr>
            <a:r>
              <a:rPr lang="en-US" dirty="0">
                <a:latin typeface="Century Gothic"/>
                <a:cs typeface="Arial"/>
              </a:rPr>
              <a:t>FPGA(Field Programmable Gate Array)</a:t>
            </a:r>
            <a:endParaRPr lang="en-US">
              <a:latin typeface="Century Gothic"/>
              <a:ea typeface="+mj-lt"/>
              <a:cs typeface="+mj-lt"/>
            </a:endParaRPr>
          </a:p>
          <a:p>
            <a:pPr>
              <a:spcBef>
                <a:spcPct val="20000"/>
              </a:spcBef>
              <a:buClr>
                <a:srgbClr val="8AD0D6"/>
              </a:buClr>
              <a:buFont typeface="Arial,Sans-Serif" charset="2"/>
              <a:buChar char="•"/>
            </a:pPr>
            <a:r>
              <a:rPr lang="en-US" dirty="0">
                <a:latin typeface="Century Gothic"/>
                <a:cs typeface="Arial"/>
              </a:rPr>
              <a:t>CPLD(Complex Programmable Logic Device)</a:t>
            </a:r>
            <a:endParaRPr lang="en-US">
              <a:latin typeface="Century Gothic"/>
              <a:ea typeface="+mj-lt"/>
              <a:cs typeface="+mj-lt"/>
            </a:endParaRPr>
          </a:p>
          <a:p>
            <a:pPr>
              <a:buClr>
                <a:srgbClr val="8AD0D6"/>
              </a:buClr>
            </a:pPr>
            <a:r>
              <a:rPr lang="en-US" b="1" dirty="0">
                <a:latin typeface="Century Gothic"/>
                <a:cs typeface="Arial"/>
              </a:rPr>
              <a:t>Firmware tools</a:t>
            </a:r>
            <a:endParaRPr lang="en-US">
              <a:latin typeface="Century Gothic"/>
              <a:ea typeface="+mj-lt"/>
              <a:cs typeface="+mj-lt"/>
            </a:endParaRPr>
          </a:p>
          <a:p>
            <a:pPr>
              <a:spcBef>
                <a:spcPct val="20000"/>
              </a:spcBef>
              <a:buClr>
                <a:srgbClr val="8AD0D6"/>
              </a:buClr>
              <a:buChar char="•"/>
            </a:pPr>
            <a:r>
              <a:rPr lang="en-US" b="1" dirty="0">
                <a:latin typeface="Century Gothic"/>
                <a:cs typeface="Arial"/>
              </a:rPr>
              <a:t>8051- </a:t>
            </a:r>
            <a:r>
              <a:rPr lang="en-US" dirty="0">
                <a:latin typeface="Century Gothic"/>
                <a:cs typeface="Arial"/>
              </a:rPr>
              <a:t>KEIL Compiler &amp; Assembler             </a:t>
            </a:r>
            <a:endParaRPr lang="en-US">
              <a:latin typeface="Century Gothic"/>
              <a:ea typeface="+mj-lt"/>
              <a:cs typeface="+mj-lt"/>
            </a:endParaRPr>
          </a:p>
          <a:p>
            <a:pPr>
              <a:spcBef>
                <a:spcPct val="20000"/>
              </a:spcBef>
              <a:buClr>
                <a:srgbClr val="8AD0D6"/>
              </a:buClr>
              <a:buChar char="•"/>
            </a:pPr>
            <a:r>
              <a:rPr lang="en-US" b="1" dirty="0">
                <a:latin typeface="Century Gothic"/>
                <a:cs typeface="Arial"/>
              </a:rPr>
              <a:t>PIC  - </a:t>
            </a:r>
            <a:r>
              <a:rPr lang="en-US" dirty="0">
                <a:latin typeface="Century Gothic"/>
                <a:cs typeface="Arial"/>
              </a:rPr>
              <a:t>Source Boost , micro c</a:t>
            </a:r>
            <a:endParaRPr lang="en-US">
              <a:latin typeface="Century Gothic"/>
              <a:ea typeface="+mj-lt"/>
              <a:cs typeface="+mj-lt"/>
            </a:endParaRPr>
          </a:p>
          <a:p>
            <a:pPr>
              <a:spcBef>
                <a:spcPct val="20000"/>
              </a:spcBef>
              <a:buClr>
                <a:srgbClr val="8AD0D6"/>
              </a:buClr>
              <a:buChar char="•"/>
            </a:pPr>
            <a:r>
              <a:rPr lang="en-US" b="1" dirty="0">
                <a:latin typeface="Century Gothic"/>
                <a:cs typeface="Arial"/>
              </a:rPr>
              <a:t>AVR  – </a:t>
            </a:r>
            <a:r>
              <a:rPr lang="en-US" dirty="0">
                <a:latin typeface="Century Gothic"/>
                <a:cs typeface="Arial"/>
              </a:rPr>
              <a:t>Code Vision </a:t>
            </a:r>
            <a:r>
              <a:rPr lang="en-US" dirty="0" err="1">
                <a:latin typeface="Century Gothic"/>
                <a:cs typeface="Arial"/>
              </a:rPr>
              <a:t>Avr</a:t>
            </a:r>
            <a:endParaRPr lang="en-US">
              <a:latin typeface="Century Gothic"/>
              <a:ea typeface="+mj-lt"/>
              <a:cs typeface="+mj-lt"/>
            </a:endParaRPr>
          </a:p>
          <a:p>
            <a:pPr>
              <a:spcBef>
                <a:spcPct val="20000"/>
              </a:spcBef>
              <a:buClr>
                <a:srgbClr val="8AD0D6"/>
              </a:buClr>
              <a:buChar char="•"/>
            </a:pPr>
            <a:r>
              <a:rPr lang="en-US" b="1" dirty="0">
                <a:latin typeface="Century Gothic"/>
                <a:cs typeface="Arial"/>
              </a:rPr>
              <a:t>ARM</a:t>
            </a:r>
            <a:r>
              <a:rPr lang="en-US" dirty="0">
                <a:latin typeface="Century Gothic"/>
                <a:cs typeface="Arial"/>
              </a:rPr>
              <a:t>  - KEIL advanced versions</a:t>
            </a:r>
            <a:endParaRPr lang="en-US">
              <a:latin typeface="Century Gothic"/>
              <a:ea typeface="+mj-lt"/>
              <a:cs typeface="+mj-lt"/>
            </a:endParaRPr>
          </a:p>
          <a:p>
            <a:pPr>
              <a:spcBef>
                <a:spcPct val="20000"/>
              </a:spcBef>
              <a:buClr>
                <a:srgbClr val="8AD0D6"/>
              </a:buClr>
            </a:pPr>
            <a:r>
              <a:rPr lang="en-US" b="1" dirty="0">
                <a:latin typeface="Century Gothic"/>
                <a:cs typeface="Arial"/>
              </a:rPr>
              <a:t>Programming tools</a:t>
            </a:r>
            <a:endParaRPr lang="en-US">
              <a:latin typeface="Century Gothic"/>
              <a:ea typeface="+mj-lt"/>
              <a:cs typeface="+mj-lt"/>
            </a:endParaRPr>
          </a:p>
          <a:p>
            <a:pPr>
              <a:spcBef>
                <a:spcPct val="20000"/>
              </a:spcBef>
              <a:buClr>
                <a:srgbClr val="8AD0D6"/>
              </a:buClr>
              <a:buChar char="•"/>
            </a:pPr>
            <a:r>
              <a:rPr lang="en-US" b="1" dirty="0">
                <a:latin typeface="Century Gothic"/>
                <a:cs typeface="Arial"/>
              </a:rPr>
              <a:t>8051</a:t>
            </a:r>
            <a:r>
              <a:rPr lang="en-US" dirty="0">
                <a:latin typeface="Century Gothic"/>
                <a:cs typeface="Arial"/>
              </a:rPr>
              <a:t> – Flash Magic , ECE Flash</a:t>
            </a:r>
            <a:endParaRPr lang="en-US">
              <a:latin typeface="Century Gothic"/>
              <a:ea typeface="+mj-lt"/>
              <a:cs typeface="+mj-lt"/>
            </a:endParaRPr>
          </a:p>
          <a:p>
            <a:pPr>
              <a:spcBef>
                <a:spcPct val="20000"/>
              </a:spcBef>
              <a:buClr>
                <a:srgbClr val="8AD0D6"/>
              </a:buClr>
              <a:buChar char="•"/>
            </a:pPr>
            <a:r>
              <a:rPr lang="en-US" b="1" dirty="0">
                <a:latin typeface="Century Gothic"/>
                <a:cs typeface="Arial"/>
              </a:rPr>
              <a:t>PIC </a:t>
            </a:r>
            <a:r>
              <a:rPr lang="en-US" dirty="0">
                <a:latin typeface="Century Gothic"/>
                <a:cs typeface="Arial"/>
              </a:rPr>
              <a:t>  - Matrix pppv3 , </a:t>
            </a:r>
            <a:r>
              <a:rPr lang="en-US" dirty="0" err="1">
                <a:latin typeface="Century Gothic"/>
                <a:cs typeface="Arial"/>
              </a:rPr>
              <a:t>pickit</a:t>
            </a:r>
            <a:endParaRPr lang="en-US" dirty="0">
              <a:latin typeface="Century Gothic"/>
              <a:ea typeface="+mj-lt"/>
              <a:cs typeface="+mj-lt"/>
            </a:endParaRPr>
          </a:p>
          <a:p>
            <a:pPr>
              <a:spcBef>
                <a:spcPct val="20000"/>
              </a:spcBef>
              <a:buClr>
                <a:srgbClr val="8AD0D6"/>
              </a:buClr>
              <a:buChar char="•"/>
            </a:pPr>
            <a:r>
              <a:rPr lang="en-US" b="1" dirty="0">
                <a:latin typeface="Century Gothic"/>
                <a:cs typeface="Arial"/>
              </a:rPr>
              <a:t>AVR</a:t>
            </a:r>
            <a:r>
              <a:rPr lang="en-US" dirty="0">
                <a:latin typeface="Century Gothic"/>
                <a:cs typeface="Arial"/>
              </a:rPr>
              <a:t>  – Pony Prog</a:t>
            </a:r>
            <a:endParaRPr lang="en-US">
              <a:latin typeface="Century Gothic"/>
              <a:ea typeface="+mj-lt"/>
              <a:cs typeface="+mj-lt"/>
            </a:endParaRPr>
          </a:p>
          <a:p>
            <a:pPr>
              <a:spcBef>
                <a:spcPct val="20000"/>
              </a:spcBef>
              <a:buClr>
                <a:srgbClr val="8AD0D6"/>
              </a:buClr>
              <a:buChar char="•"/>
            </a:pPr>
            <a:r>
              <a:rPr lang="en-US" b="1" dirty="0">
                <a:ea typeface="+mj-lt"/>
                <a:cs typeface="+mj-lt"/>
              </a:rPr>
              <a:t>ARM</a:t>
            </a:r>
            <a:r>
              <a:rPr lang="en-US" dirty="0">
                <a:ea typeface="+mj-lt"/>
                <a:cs typeface="+mj-lt"/>
              </a:rPr>
              <a:t>  – Flash Utility</a:t>
            </a:r>
          </a:p>
          <a:p>
            <a:pPr>
              <a:spcBef>
                <a:spcPct val="20000"/>
              </a:spcBef>
              <a:buClr>
                <a:srgbClr val="8AD0D6"/>
              </a:buClr>
            </a:pPr>
            <a:r>
              <a:rPr lang="en-US" b="1" dirty="0">
                <a:latin typeface="Century Gothic"/>
                <a:cs typeface="Arial"/>
              </a:rPr>
              <a:t>Hardware tools</a:t>
            </a:r>
            <a:endParaRPr lang="en-US">
              <a:latin typeface="Century Gothic"/>
              <a:ea typeface="+mj-lt"/>
              <a:cs typeface="+mj-lt"/>
            </a:endParaRPr>
          </a:p>
          <a:p>
            <a:pPr>
              <a:spcBef>
                <a:spcPct val="20000"/>
              </a:spcBef>
              <a:buClr>
                <a:srgbClr val="8AD0D6"/>
              </a:buClr>
              <a:buChar char="•"/>
            </a:pPr>
            <a:r>
              <a:rPr lang="en-US" dirty="0">
                <a:latin typeface="Century Gothic"/>
                <a:cs typeface="Arial"/>
              </a:rPr>
              <a:t>Hardware programmers </a:t>
            </a:r>
            <a:endParaRPr lang="en-US">
              <a:latin typeface="Century Gothic"/>
              <a:ea typeface="+mj-lt"/>
              <a:cs typeface="+mj-lt"/>
            </a:endParaRPr>
          </a:p>
          <a:p>
            <a:pPr>
              <a:spcBef>
                <a:spcPct val="20000"/>
              </a:spcBef>
              <a:buClr>
                <a:srgbClr val="8AD0D6"/>
              </a:buClr>
              <a:buChar char="•"/>
            </a:pPr>
            <a:r>
              <a:rPr lang="en-US" dirty="0">
                <a:latin typeface="Century Gothic"/>
                <a:cs typeface="Arial"/>
              </a:rPr>
              <a:t>Application debuggers</a:t>
            </a:r>
            <a:endParaRPr lang="en-US">
              <a:latin typeface="Century Gothic"/>
              <a:ea typeface="+mj-lt"/>
              <a:cs typeface="+mj-lt"/>
            </a:endParaRPr>
          </a:p>
          <a:p>
            <a:pPr>
              <a:spcBef>
                <a:spcPct val="20000"/>
              </a:spcBef>
              <a:buClr>
                <a:srgbClr val="8AD0D6"/>
              </a:buClr>
              <a:buChar char="•"/>
            </a:pPr>
            <a:endParaRPr lang="en-US" dirty="0">
              <a:latin typeface="Century Gothic"/>
              <a:cs typeface="Arial"/>
            </a:endParaRPr>
          </a:p>
          <a:p>
            <a:pPr>
              <a:buClr>
                <a:srgbClr val="8AD0D6"/>
              </a:buClr>
            </a:pP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5514975" y="5143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26388282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solidFill>
                  <a:schemeClr val="tx1"/>
                </a:solidFill>
                <a:ea typeface="+mj-lt"/>
                <a:cs typeface="+mj-lt"/>
              </a:rPr>
              <a:t>EMBEDDED APPLICATIONS</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92500" lnSpcReduction="10000"/>
          </a:bodyPr>
          <a:lstStyle/>
          <a:p>
            <a:pPr>
              <a:lnSpc>
                <a:spcPct val="80000"/>
              </a:lnSpc>
              <a:spcBef>
                <a:spcPct val="20000"/>
              </a:spcBef>
              <a:buClr>
                <a:srgbClr val="8AD0D6"/>
              </a:buClr>
              <a:buFont typeface="Arial,Sans-Serif" charset="2"/>
              <a:buChar char="•"/>
            </a:pPr>
            <a:r>
              <a:rPr lang="en-US" b="1" dirty="0">
                <a:latin typeface="Century Gothic"/>
                <a:ea typeface="+mj-lt"/>
                <a:cs typeface="Arial"/>
              </a:rPr>
              <a:t>AUTOMOBILES</a:t>
            </a:r>
            <a:r>
              <a:rPr lang="en-US" dirty="0">
                <a:latin typeface="Century Gothic"/>
                <a:ea typeface="+mj-lt"/>
                <a:cs typeface="Arial"/>
              </a:rPr>
              <a:t>: Fuel Injection control (for fuel efficiency), Air bags and Automatic braking (for safety), and car entertainment systems.</a:t>
            </a:r>
            <a:endParaRPr lang="en-US" dirty="0">
              <a:latin typeface="Century Gothic"/>
              <a:ea typeface="+mj-lt"/>
              <a:cs typeface="+mj-lt"/>
            </a:endParaRPr>
          </a:p>
          <a:p>
            <a:pPr>
              <a:lnSpc>
                <a:spcPct val="80000"/>
              </a:lnSpc>
              <a:spcBef>
                <a:spcPct val="20000"/>
              </a:spcBef>
              <a:buClr>
                <a:srgbClr val="8AD0D6"/>
              </a:buClr>
              <a:buFont typeface="Arial,Sans-Serif" charset="2"/>
              <a:buChar char="•"/>
            </a:pPr>
            <a:endParaRPr lang="en-US" dirty="0">
              <a:ea typeface="+mj-lt"/>
              <a:cs typeface="+mj-lt"/>
            </a:endParaRPr>
          </a:p>
          <a:p>
            <a:pPr>
              <a:lnSpc>
                <a:spcPct val="80000"/>
              </a:lnSpc>
              <a:spcBef>
                <a:spcPct val="20000"/>
              </a:spcBef>
              <a:buClr>
                <a:srgbClr val="8AD0D6"/>
              </a:buClr>
              <a:buFont typeface="Arial,Sans-Serif" charset="2"/>
              <a:buChar char="•"/>
            </a:pPr>
            <a:r>
              <a:rPr lang="en-US" b="1" dirty="0">
                <a:latin typeface="Century Gothic"/>
                <a:ea typeface="+mj-lt"/>
                <a:cs typeface="Arial"/>
              </a:rPr>
              <a:t>MEDICAL ELECTRONICS:</a:t>
            </a:r>
            <a:r>
              <a:rPr lang="en-US" dirty="0">
                <a:latin typeface="Century Gothic"/>
                <a:ea typeface="+mj-lt"/>
                <a:cs typeface="Arial"/>
              </a:rPr>
              <a:t> Many sophisticated medical instruments (Body Scanners, Heart rate monitors, Pacemaker </a:t>
            </a:r>
            <a:r>
              <a:rPr lang="en-US" dirty="0" err="1">
                <a:latin typeface="Century Gothic"/>
                <a:ea typeface="+mj-lt"/>
                <a:cs typeface="Arial"/>
              </a:rPr>
              <a:t>etc</a:t>
            </a:r>
            <a:r>
              <a:rPr lang="en-US" dirty="0">
                <a:latin typeface="Century Gothic"/>
                <a:ea typeface="+mj-lt"/>
                <a:cs typeface="Arial"/>
              </a:rPr>
              <a:t>) Industrial Control: such as CNC machines are example embedded systems.</a:t>
            </a:r>
            <a:endParaRPr lang="en-US" dirty="0">
              <a:latin typeface="Century Gothic"/>
              <a:ea typeface="+mj-lt"/>
              <a:cs typeface="+mj-lt"/>
            </a:endParaRPr>
          </a:p>
          <a:p>
            <a:pPr>
              <a:lnSpc>
                <a:spcPct val="80000"/>
              </a:lnSpc>
              <a:spcBef>
                <a:spcPct val="20000"/>
              </a:spcBef>
              <a:buClr>
                <a:srgbClr val="8AD0D6"/>
              </a:buClr>
              <a:buFont typeface="Arial,Sans-Serif" charset="2"/>
              <a:buChar char="•"/>
            </a:pPr>
            <a:endParaRPr lang="en-US" dirty="0">
              <a:ea typeface="+mj-lt"/>
              <a:cs typeface="+mj-lt"/>
            </a:endParaRPr>
          </a:p>
          <a:p>
            <a:pPr>
              <a:lnSpc>
                <a:spcPct val="80000"/>
              </a:lnSpc>
              <a:spcBef>
                <a:spcPct val="20000"/>
              </a:spcBef>
              <a:buClr>
                <a:srgbClr val="8AD0D6"/>
              </a:buClr>
              <a:buFont typeface="Arial,Sans-Serif" charset="2"/>
              <a:buChar char="•"/>
            </a:pPr>
            <a:r>
              <a:rPr lang="en-US" b="1" dirty="0">
                <a:latin typeface="Century Gothic"/>
                <a:cs typeface="Arial"/>
              </a:rPr>
              <a:t>BUSINESS APPLICATIONS:</a:t>
            </a:r>
            <a:r>
              <a:rPr lang="en-US" dirty="0">
                <a:latin typeface="Century Gothic"/>
                <a:cs typeface="Arial"/>
              </a:rPr>
              <a:t> Vending machines, scanners, printers.</a:t>
            </a:r>
            <a:endParaRPr lang="en-US" dirty="0">
              <a:latin typeface="Century Gothic"/>
              <a:ea typeface="+mj-lt"/>
              <a:cs typeface="+mj-lt"/>
            </a:endParaRPr>
          </a:p>
          <a:p>
            <a:pPr>
              <a:lnSpc>
                <a:spcPct val="80000"/>
              </a:lnSpc>
              <a:spcBef>
                <a:spcPct val="20000"/>
              </a:spcBef>
              <a:buClr>
                <a:srgbClr val="8AD0D6"/>
              </a:buClr>
              <a:buFont typeface="Arial,Sans-Serif" charset="2"/>
              <a:buChar char="•"/>
            </a:pPr>
            <a:br>
              <a:rPr lang="en-US" dirty="0">
                <a:ea typeface="+mj-lt"/>
                <a:cs typeface="+mj-lt"/>
              </a:rPr>
            </a:br>
            <a:r>
              <a:rPr lang="en-US" b="1" dirty="0">
                <a:latin typeface="Century Gothic"/>
                <a:ea typeface="+mj-lt"/>
                <a:cs typeface="Arial"/>
              </a:rPr>
              <a:t>CONSUMER ELECTRONICS:</a:t>
            </a:r>
            <a:r>
              <a:rPr lang="en-US" dirty="0">
                <a:latin typeface="Century Gothic"/>
                <a:ea typeface="+mj-lt"/>
                <a:cs typeface="Arial"/>
              </a:rPr>
              <a:t> Cameras, Toys, Cellular Phones, Washing Machines </a:t>
            </a:r>
            <a:endParaRPr lang="en-US" dirty="0">
              <a:latin typeface="Century Gothic"/>
              <a:ea typeface="+mj-lt"/>
              <a:cs typeface="+mj-lt"/>
            </a:endParaRPr>
          </a:p>
          <a:p>
            <a:pPr>
              <a:lnSpc>
                <a:spcPct val="80000"/>
              </a:lnSpc>
              <a:spcBef>
                <a:spcPct val="20000"/>
              </a:spcBef>
              <a:buClr>
                <a:srgbClr val="8AD0D6"/>
              </a:buClr>
              <a:buFont typeface="Arial,Sans-Serif" charset="2"/>
              <a:buChar char="•"/>
            </a:pPr>
            <a:r>
              <a:rPr lang="en-US" b="1" dirty="0">
                <a:latin typeface="Century Gothic"/>
                <a:ea typeface="+mj-lt"/>
                <a:cs typeface="Arial"/>
              </a:rPr>
              <a:t>AVIONICS</a:t>
            </a:r>
            <a:r>
              <a:rPr lang="en-US" dirty="0">
                <a:latin typeface="Century Gothic"/>
                <a:ea typeface="+mj-lt"/>
                <a:cs typeface="Arial"/>
              </a:rPr>
              <a:t>: Airplanes, Satellite Stations </a:t>
            </a:r>
            <a:endParaRPr lang="en-US" dirty="0">
              <a:latin typeface="Century Gothic"/>
              <a:ea typeface="+mj-lt"/>
              <a:cs typeface="+mj-lt"/>
            </a:endParaRPr>
          </a:p>
          <a:p>
            <a:pPr>
              <a:lnSpc>
                <a:spcPct val="80000"/>
              </a:lnSpc>
              <a:spcBef>
                <a:spcPct val="20000"/>
              </a:spcBef>
              <a:buClr>
                <a:srgbClr val="8AD0D6"/>
              </a:buClr>
              <a:buFont typeface="Arial,Sans-Serif" charset="2"/>
              <a:buChar char="•"/>
            </a:pPr>
            <a:r>
              <a:rPr lang="en-US" b="1" dirty="0">
                <a:latin typeface="Century Gothic"/>
                <a:ea typeface="+mj-lt"/>
                <a:cs typeface="Arial"/>
              </a:rPr>
              <a:t>Defense:</a:t>
            </a:r>
            <a:r>
              <a:rPr lang="en-US" dirty="0">
                <a:latin typeface="Century Gothic"/>
                <a:ea typeface="+mj-lt"/>
                <a:cs typeface="Arial"/>
              </a:rPr>
              <a:t> RADARs, SONARs (for surveillance), Guided Missile Systems</a:t>
            </a:r>
            <a:endParaRPr lang="en-US" dirty="0">
              <a:latin typeface="Century Gothic"/>
              <a:ea typeface="+mj-lt"/>
              <a:cs typeface="+mj-lt"/>
            </a:endParaRPr>
          </a:p>
          <a:p>
            <a:pPr>
              <a:buClr>
                <a:srgbClr val="8AD0D6"/>
              </a:buClr>
            </a:pP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401744439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ea typeface="+mj-lt"/>
                <a:cs typeface="+mj-lt"/>
              </a:rPr>
              <a:t>MICROCOMPUTERS</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70000" lnSpcReduction="20000"/>
          </a:bodyPr>
          <a:lstStyle/>
          <a:p>
            <a:pPr>
              <a:buClr>
                <a:srgbClr val="8AD0D6"/>
              </a:buClr>
            </a:pPr>
            <a:r>
              <a:rPr lang="en-GB">
                <a:ea typeface="+mj-lt"/>
                <a:cs typeface="+mj-lt"/>
              </a:rPr>
              <a:t>MICROPROCESSOR :-  </a:t>
            </a:r>
            <a:endParaRPr lang="en-US"/>
          </a:p>
          <a:p>
            <a:pPr marL="0" indent="0">
              <a:buClr>
                <a:srgbClr val="8AD0D6"/>
              </a:buClr>
              <a:buNone/>
            </a:pPr>
            <a:r>
              <a:rPr lang="en-GB">
                <a:ea typeface="+mj-lt"/>
                <a:cs typeface="+mj-lt"/>
              </a:rPr>
              <a:t> Microprocessor is not a complete microcomputer its  contain only processing unit . </a:t>
            </a:r>
            <a:endParaRPr lang="en-GB"/>
          </a:p>
          <a:p>
            <a:pPr marL="0" indent="0" algn="just">
              <a:buClr>
                <a:srgbClr val="8AD0D6"/>
              </a:buClr>
              <a:buNone/>
            </a:pPr>
            <a:r>
              <a:rPr lang="en-GB">
                <a:ea typeface="+mj-lt"/>
                <a:cs typeface="+mj-lt"/>
              </a:rPr>
              <a:t> A microprocessor is a single chip semi conductor device  also which is a computer on chip, but not a complete  computer.  </a:t>
            </a:r>
            <a:endParaRPr lang="en-GB"/>
          </a:p>
          <a:p>
            <a:pPr marL="0" indent="0" algn="just">
              <a:buClr>
                <a:srgbClr val="8AD0D6"/>
              </a:buClr>
              <a:buNone/>
            </a:pPr>
            <a:r>
              <a:rPr lang="en-GB">
                <a:ea typeface="+mj-lt"/>
                <a:cs typeface="+mj-lt"/>
              </a:rPr>
              <a:t> Its CPU contains an ALU, a program counter, a stack  pointer, some working register, a clock timing circuit and  interrupt circuit on a single chip. </a:t>
            </a:r>
            <a:endParaRPr lang="en-GB"/>
          </a:p>
          <a:p>
            <a:pPr marL="0" indent="0" algn="just">
              <a:buClr>
                <a:srgbClr val="8AD0D6"/>
              </a:buClr>
              <a:buNone/>
            </a:pPr>
            <a:r>
              <a:rPr lang="en-GB">
                <a:ea typeface="+mj-lt"/>
                <a:cs typeface="+mj-lt"/>
              </a:rPr>
              <a:t> To make complete micro computer, one must add memory  usually ROM and RAM, memory decoder, an oscillator  and a number of serial and parallel ports.</a:t>
            </a:r>
          </a:p>
          <a:p>
            <a:pPr marL="0" indent="0" algn="just">
              <a:buNone/>
            </a:pPr>
            <a:endParaRPr lang="en-GB" dirty="0"/>
          </a:p>
          <a:p>
            <a:pPr>
              <a:buClr>
                <a:srgbClr val="8AD0D6"/>
              </a:buClr>
            </a:pPr>
            <a:r>
              <a:rPr lang="en-GB">
                <a:ea typeface="+mj-lt"/>
                <a:cs typeface="+mj-lt"/>
              </a:rPr>
              <a:t>MICROCONTROLLER </a:t>
            </a:r>
            <a:endParaRPr lang="en-GB"/>
          </a:p>
          <a:p>
            <a:pPr marL="0" indent="0">
              <a:buClr>
                <a:srgbClr val="8AD0D6"/>
              </a:buClr>
              <a:buNone/>
            </a:pPr>
            <a:r>
              <a:rPr lang="en-GB">
                <a:ea typeface="+mj-lt"/>
                <a:cs typeface="+mj-lt"/>
              </a:rPr>
              <a:t> A microcontroller is a functional computer  system-on-a-chip. It contains a processor, memory, and  programmable input/output peripherals. </a:t>
            </a:r>
            <a:endParaRPr lang="en-GB"/>
          </a:p>
          <a:p>
            <a:pPr marL="0" indent="0">
              <a:buClr>
                <a:srgbClr val="8AD0D6"/>
              </a:buClr>
              <a:buNone/>
            </a:pPr>
            <a:r>
              <a:rPr lang="en-GB">
                <a:ea typeface="+mj-lt"/>
                <a:cs typeface="+mj-lt"/>
              </a:rPr>
              <a:t> Microcontrollers include an integrated CPU, memory (a  small amount of RAM, program memory, or both) and  peripherals capable of input and output.</a:t>
            </a:r>
            <a:endParaRPr lang="en-GB"/>
          </a:p>
          <a:p>
            <a:pPr marL="0" indent="0">
              <a:buClr>
                <a:srgbClr val="8AD0D6"/>
              </a:buClr>
              <a:buNone/>
            </a:pPr>
            <a:br>
              <a:rPr lang="en-US" dirty="0"/>
            </a:b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89421933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740056" y="-144190"/>
            <a:ext cx="3682049" cy="5557519"/>
          </a:xfrm>
        </p:spPr>
        <p:txBody>
          <a:bodyPr anchor="ctr">
            <a:normAutofit/>
          </a:bodyPr>
          <a:lstStyle/>
          <a:p>
            <a:pPr algn="r"/>
            <a:r>
              <a:rPr lang="en-US" sz="2400" dirty="0"/>
              <a:t>C</a:t>
            </a:r>
            <a:br>
              <a:rPr lang="en-US" sz="2400" dirty="0"/>
            </a:br>
            <a:r>
              <a:rPr lang="en-US" sz="2400" dirty="0"/>
              <a:t>O</a:t>
            </a:r>
            <a:br>
              <a:rPr lang="en-US" sz="2400" dirty="0">
                <a:solidFill>
                  <a:srgbClr val="FFFFFF"/>
                </a:solidFill>
              </a:rPr>
            </a:br>
            <a:r>
              <a:rPr lang="en-US" sz="2400" dirty="0">
                <a:solidFill>
                  <a:srgbClr val="EBEBEB"/>
                </a:solidFill>
              </a:rPr>
              <a:t>N</a:t>
            </a:r>
            <a:br>
              <a:rPr lang="en-US" sz="2400" dirty="0">
                <a:solidFill>
                  <a:srgbClr val="EBEBEB"/>
                </a:solidFill>
              </a:rPr>
            </a:br>
            <a:r>
              <a:rPr lang="en-US" sz="2400" dirty="0">
                <a:solidFill>
                  <a:srgbClr val="EBEBEB"/>
                </a:solidFill>
              </a:rPr>
              <a:t>T</a:t>
            </a:r>
            <a:br>
              <a:rPr lang="en-US" sz="2400" dirty="0">
                <a:solidFill>
                  <a:srgbClr val="EBEBEB"/>
                </a:solidFill>
              </a:rPr>
            </a:br>
            <a:r>
              <a:rPr lang="en-US" sz="2400" dirty="0"/>
              <a:t>E</a:t>
            </a:r>
            <a:br>
              <a:rPr lang="en-US" sz="2400" dirty="0"/>
            </a:br>
            <a:r>
              <a:rPr lang="en-US" sz="2400" dirty="0"/>
              <a:t>N</a:t>
            </a:r>
            <a:br>
              <a:rPr lang="en-US" sz="2400" dirty="0"/>
            </a:br>
            <a:r>
              <a:rPr lang="en-US" sz="2400" dirty="0"/>
              <a:t>T</a:t>
            </a:r>
            <a:br>
              <a:rPr lang="en-US" sz="2400" dirty="0"/>
            </a:br>
            <a:br>
              <a:rPr lang="en-US" sz="2400" dirty="0"/>
            </a:br>
            <a:br>
              <a:rPr lang="en-US" sz="2400" dirty="0"/>
            </a:br>
            <a:endParaRPr lang="en-US" sz="2400" dirty="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GB" dirty="0">
                <a:ea typeface="+mj-lt"/>
                <a:cs typeface="+mj-lt"/>
              </a:rPr>
              <a:t>Arduino Programming</a:t>
            </a:r>
          </a:p>
          <a:p>
            <a:pPr>
              <a:buClr>
                <a:srgbClr val="8AD0D6"/>
              </a:buClr>
            </a:pPr>
            <a:r>
              <a:rPr lang="en-GB" dirty="0">
                <a:ea typeface="+mj-lt"/>
                <a:cs typeface="+mj-lt"/>
              </a:rPr>
              <a:t>Proteus Designing</a:t>
            </a:r>
          </a:p>
          <a:p>
            <a:pPr>
              <a:buClr>
                <a:srgbClr val="8AD0D6"/>
              </a:buClr>
            </a:pPr>
            <a:r>
              <a:rPr lang="en-GB" dirty="0">
                <a:ea typeface="+mj-lt"/>
                <a:cs typeface="+mj-lt"/>
              </a:rPr>
              <a:t>Embedded C in Keil</a:t>
            </a:r>
          </a:p>
          <a:p>
            <a:pPr>
              <a:buClr>
                <a:srgbClr val="8AD0D6"/>
              </a:buClr>
            </a:pPr>
            <a:r>
              <a:rPr lang="en-GB" dirty="0">
                <a:ea typeface="+mj-lt"/>
                <a:cs typeface="+mj-lt"/>
              </a:rPr>
              <a:t>8051, ARM</a:t>
            </a:r>
          </a:p>
          <a:p>
            <a:pPr>
              <a:buClr>
                <a:srgbClr val="8AD0D6"/>
              </a:buClr>
            </a:pPr>
            <a:r>
              <a:rPr lang="en-GB" dirty="0">
                <a:ea typeface="+mj-lt"/>
                <a:cs typeface="+mj-lt"/>
              </a:rPr>
              <a:t>Projects on Microcontroller</a:t>
            </a: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7" name="Picture 8" descr="Text&#10;&#10;Description automatically generated">
            <a:extLst>
              <a:ext uri="{FF2B5EF4-FFF2-40B4-BE49-F238E27FC236}">
                <a16:creationId xmlns:a16="http://schemas.microsoft.com/office/drawing/2014/main" id="{D069DE4C-EC86-486A-82C9-8B0F56FB79E4}"/>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62457652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GB" sz="2400">
                <a:ea typeface="+mj-lt"/>
                <a:cs typeface="+mj-lt"/>
              </a:rPr>
              <a:t>CLASSIFICATION</a:t>
            </a:r>
            <a:br>
              <a:rPr lang="en-GB" sz="2400" dirty="0">
                <a:ea typeface="+mj-lt"/>
                <a:cs typeface="+mj-lt"/>
              </a:rPr>
            </a:br>
            <a:r>
              <a:rPr lang="en-GB" sz="2400">
                <a:ea typeface="+mj-lt"/>
                <a:cs typeface="+mj-lt"/>
              </a:rPr>
              <a:t> OF</a:t>
            </a:r>
            <a:br>
              <a:rPr lang="en-GB" sz="2400" dirty="0">
                <a:ea typeface="+mj-lt"/>
                <a:cs typeface="+mj-lt"/>
              </a:rPr>
            </a:br>
            <a:r>
              <a:rPr lang="en-GB" sz="2400">
                <a:ea typeface="+mj-lt"/>
                <a:cs typeface="+mj-lt"/>
              </a:rPr>
              <a:t> MICROCONTRLLER</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4934986" y="189839"/>
            <a:ext cx="7057445" cy="6247363"/>
          </a:xfrm>
        </p:spPr>
        <p:txBody>
          <a:bodyPr vert="horz" lIns="91440" tIns="45720" rIns="91440" bIns="45720" rtlCol="0" anchor="ctr">
            <a:normAutofit fontScale="55000" lnSpcReduction="20000"/>
          </a:bodyPr>
          <a:lstStyle/>
          <a:p>
            <a:pPr marL="0" indent="0">
              <a:buClr>
                <a:srgbClr val="8AD0D6"/>
              </a:buClr>
              <a:buNone/>
            </a:pPr>
            <a:br>
              <a:rPr lang="en-GB" b="1" dirty="0">
                <a:ea typeface="+mj-lt"/>
                <a:cs typeface="+mj-lt"/>
              </a:rPr>
            </a:br>
            <a:endParaRPr lang="en-GB" b="1" dirty="0">
              <a:ea typeface="+mj-lt"/>
              <a:cs typeface="+mj-lt"/>
            </a:endParaRPr>
          </a:p>
          <a:p>
            <a:pPr>
              <a:buClr>
                <a:srgbClr val="8AD0D6"/>
              </a:buClr>
            </a:pPr>
            <a:r>
              <a:rPr lang="en-GB" b="1">
                <a:ea typeface="+mj-lt"/>
                <a:cs typeface="+mj-lt"/>
              </a:rPr>
              <a:t>Classification According to Number of Bits </a:t>
            </a:r>
            <a:endParaRPr lang="en-GB"/>
          </a:p>
          <a:p>
            <a:pPr>
              <a:buClr>
                <a:srgbClr val="8AD0D6"/>
              </a:buClr>
            </a:pPr>
            <a:r>
              <a:rPr lang="en-GB">
                <a:ea typeface="+mj-lt"/>
                <a:cs typeface="+mj-lt"/>
              </a:rPr>
              <a:t> In </a:t>
            </a:r>
            <a:r>
              <a:rPr lang="en-GB" b="1">
                <a:ea typeface="+mj-lt"/>
                <a:cs typeface="+mj-lt"/>
              </a:rPr>
              <a:t>8-bit </a:t>
            </a:r>
            <a:r>
              <a:rPr lang="en-GB">
                <a:ea typeface="+mj-lt"/>
                <a:cs typeface="+mj-lt"/>
              </a:rPr>
              <a:t>microcontroller, the point when the internal bus is  8-bit then the ALU is performs the arithmetic and logic  operations. The examples of 8-bit microcontrollers are  Intel 8031/8051. </a:t>
            </a:r>
            <a:endParaRPr lang="en-GB"/>
          </a:p>
          <a:p>
            <a:pPr>
              <a:buClr>
                <a:srgbClr val="8AD0D6"/>
              </a:buClr>
            </a:pPr>
            <a:r>
              <a:rPr lang="en-GB">
                <a:ea typeface="+mj-lt"/>
                <a:cs typeface="+mj-lt"/>
              </a:rPr>
              <a:t> The </a:t>
            </a:r>
            <a:r>
              <a:rPr lang="en-GB" b="1">
                <a:ea typeface="+mj-lt"/>
                <a:cs typeface="+mj-lt"/>
              </a:rPr>
              <a:t>16-bit </a:t>
            </a:r>
            <a:r>
              <a:rPr lang="en-GB">
                <a:ea typeface="+mj-lt"/>
                <a:cs typeface="+mj-lt"/>
              </a:rPr>
              <a:t>microcontroller performs greater precision and  performance as compared to 8-bit. 16 bit microcontroller  can proceed data up to 16 bit . </a:t>
            </a:r>
            <a:endParaRPr lang="en-GB"/>
          </a:p>
          <a:p>
            <a:pPr>
              <a:buClr>
                <a:srgbClr val="8AD0D6"/>
              </a:buClr>
            </a:pPr>
            <a:r>
              <a:rPr lang="en-GB">
                <a:ea typeface="+mj-lt"/>
                <a:cs typeface="+mj-lt"/>
              </a:rPr>
              <a:t> The </a:t>
            </a:r>
            <a:r>
              <a:rPr lang="en-GB" b="1">
                <a:ea typeface="+mj-lt"/>
                <a:cs typeface="+mj-lt"/>
              </a:rPr>
              <a:t>32-bit </a:t>
            </a:r>
            <a:r>
              <a:rPr lang="en-GB">
                <a:ea typeface="+mj-lt"/>
                <a:cs typeface="+mj-lt"/>
              </a:rPr>
              <a:t>microcontroller uses the 32-bit instructions to  perform the arithmetic and logic operations.  </a:t>
            </a:r>
            <a:endParaRPr lang="en-GB"/>
          </a:p>
          <a:p>
            <a:pPr>
              <a:buClr>
                <a:srgbClr val="8AD0D6"/>
              </a:buClr>
            </a:pPr>
            <a:r>
              <a:rPr lang="en-GB" dirty="0">
                <a:ea typeface="+mj-lt"/>
                <a:cs typeface="+mj-lt"/>
              </a:rPr>
              <a:t> </a:t>
            </a:r>
            <a:r>
              <a:rPr lang="en-GB">
                <a:ea typeface="+mj-lt"/>
                <a:cs typeface="+mj-lt"/>
              </a:rPr>
              <a:t>Ex-ARM7</a:t>
            </a:r>
            <a:endParaRPr lang="en-GB"/>
          </a:p>
          <a:p>
            <a:pPr>
              <a:buClr>
                <a:srgbClr val="8AD0D6"/>
              </a:buClr>
            </a:pPr>
            <a:r>
              <a:rPr lang="en-GB" b="1">
                <a:ea typeface="+mj-lt"/>
                <a:cs typeface="+mj-lt"/>
              </a:rPr>
              <a:t>Classification According to Memory Devices </a:t>
            </a:r>
            <a:endParaRPr lang="en-GB"/>
          </a:p>
          <a:p>
            <a:pPr>
              <a:buClr>
                <a:srgbClr val="8AD0D6"/>
              </a:buClr>
            </a:pPr>
            <a:r>
              <a:rPr lang="en-GB" dirty="0">
                <a:ea typeface="+mj-lt"/>
                <a:cs typeface="+mj-lt"/>
              </a:rPr>
              <a:t> </a:t>
            </a:r>
            <a:r>
              <a:rPr lang="en-GB" b="1">
                <a:ea typeface="+mj-lt"/>
                <a:cs typeface="+mj-lt"/>
              </a:rPr>
              <a:t>Embedded memory microcontroller</a:t>
            </a:r>
            <a:r>
              <a:rPr lang="en-GB">
                <a:ea typeface="+mj-lt"/>
                <a:cs typeface="+mj-lt"/>
              </a:rPr>
              <a:t>: When an  embedded system has a microcontroller unit that has all  the functional blocks available on a chip is called an  embedded microcontroller. For example, 8051 having  program &amp; data memory, I/O ports, serial communication,  counters and timers and interrupts on the chip is an  embedded microcontroller. </a:t>
            </a:r>
            <a:endParaRPr lang="en-GB"/>
          </a:p>
          <a:p>
            <a:pPr>
              <a:buClr>
                <a:srgbClr val="8AD0D6"/>
              </a:buClr>
            </a:pPr>
            <a:r>
              <a:rPr lang="en-GB" dirty="0">
                <a:ea typeface="+mj-lt"/>
                <a:cs typeface="+mj-lt"/>
              </a:rPr>
              <a:t> </a:t>
            </a:r>
            <a:r>
              <a:rPr lang="en-GB" b="1">
                <a:ea typeface="+mj-lt"/>
                <a:cs typeface="+mj-lt"/>
              </a:rPr>
              <a:t>External Memory Microcontroller</a:t>
            </a:r>
            <a:r>
              <a:rPr lang="en-GB">
                <a:ea typeface="+mj-lt"/>
                <a:cs typeface="+mj-lt"/>
              </a:rPr>
              <a:t>: When an embedded  system has a microcontroller unit that has not all the  functional blocks available on a chip is called an external  memory microcontroller. For example, 8031 has no  program memory on the chip is an external memory  microcontroller.</a:t>
            </a:r>
            <a:endParaRPr lang="en-GB"/>
          </a:p>
          <a:p>
            <a:pPr>
              <a:buClr>
                <a:srgbClr val="8AD0D6"/>
              </a:buClr>
            </a:pPr>
            <a:r>
              <a:rPr lang="en-GB" b="1">
                <a:ea typeface="+mj-lt"/>
                <a:cs typeface="+mj-lt"/>
              </a:rPr>
              <a:t>Classification According to Instruction Set </a:t>
            </a:r>
            <a:endParaRPr lang="en-GB"/>
          </a:p>
          <a:p>
            <a:pPr>
              <a:buClr>
                <a:srgbClr val="8AD0D6"/>
              </a:buClr>
            </a:pPr>
            <a:r>
              <a:rPr lang="en-GB" dirty="0">
                <a:ea typeface="+mj-lt"/>
                <a:cs typeface="+mj-lt"/>
              </a:rPr>
              <a:t> </a:t>
            </a:r>
            <a:r>
              <a:rPr lang="en-GB" b="1">
                <a:ea typeface="+mj-lt"/>
                <a:cs typeface="+mj-lt"/>
              </a:rPr>
              <a:t>CISC</a:t>
            </a:r>
            <a:r>
              <a:rPr lang="en-GB">
                <a:ea typeface="+mj-lt"/>
                <a:cs typeface="+mj-lt"/>
              </a:rPr>
              <a:t>: CISC is a Complex Instruction Set Computer. It  allows the programmer to use one instruction in place of  many simpler instructions. </a:t>
            </a:r>
            <a:endParaRPr lang="en-GB"/>
          </a:p>
          <a:p>
            <a:pPr>
              <a:buClr>
                <a:srgbClr val="8AD0D6"/>
              </a:buClr>
            </a:pPr>
            <a:r>
              <a:rPr lang="en-GB" dirty="0">
                <a:ea typeface="+mj-lt"/>
                <a:cs typeface="+mj-lt"/>
              </a:rPr>
              <a:t> </a:t>
            </a:r>
            <a:r>
              <a:rPr lang="en-GB" b="1">
                <a:ea typeface="+mj-lt"/>
                <a:cs typeface="+mj-lt"/>
              </a:rPr>
              <a:t>RISC</a:t>
            </a:r>
            <a:r>
              <a:rPr lang="en-GB">
                <a:ea typeface="+mj-lt"/>
                <a:cs typeface="+mj-lt"/>
              </a:rPr>
              <a:t>: The RISC is stands for Reduced Instruction set  Computer, this type of instruction sets reduces the design  of microprocessor for industry standards. It allows each  instruction to operate on any register or use any addressing  mode and simultaneous access of program and data.</a:t>
            </a:r>
            <a:endParaRPr lang="en-GB"/>
          </a:p>
          <a:p>
            <a:pPr>
              <a:buClr>
                <a:srgbClr val="8AD0D6"/>
              </a:buClr>
            </a:pPr>
            <a:br>
              <a:rPr lang="en-US" dirty="0"/>
            </a:b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A picture containing box and whisker chart&#10;&#10;Description automatically generated">
            <a:extLst>
              <a:ext uri="{FF2B5EF4-FFF2-40B4-BE49-F238E27FC236}">
                <a16:creationId xmlns:a16="http://schemas.microsoft.com/office/drawing/2014/main" id="{877C9F57-F632-4DCB-BA2F-A80AB91F245A}"/>
              </a:ext>
            </a:extLst>
          </p:cNvPr>
          <p:cNvPicPr>
            <a:picLocks noChangeAspect="1"/>
          </p:cNvPicPr>
          <p:nvPr/>
        </p:nvPicPr>
        <p:blipFill>
          <a:blip r:embed="rId3"/>
          <a:stretch>
            <a:fillRect/>
          </a:stretch>
        </p:blipFill>
        <p:spPr>
          <a:xfrm>
            <a:off x="-47625" y="3432392"/>
            <a:ext cx="4706394" cy="3425608"/>
          </a:xfrm>
          <a:prstGeom prst="rect">
            <a:avLst/>
          </a:prstGeom>
        </p:spPr>
      </p:pic>
    </p:spTree>
    <p:extLst>
      <p:ext uri="{BB962C8B-B14F-4D97-AF65-F5344CB8AC3E}">
        <p14:creationId xmlns:p14="http://schemas.microsoft.com/office/powerpoint/2010/main" val="33861673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2973389" y="319404"/>
            <a:ext cx="7511099" cy="3385819"/>
          </a:xfrm>
        </p:spPr>
        <p:txBody>
          <a:bodyPr anchor="ctr">
            <a:normAutofit/>
          </a:bodyPr>
          <a:lstStyle/>
          <a:p>
            <a:pPr algn="r"/>
            <a:br>
              <a:rPr lang="en-GB" sz="1600" dirty="0">
                <a:latin typeface="Century Gothic"/>
                <a:ea typeface="Century Gothic"/>
                <a:cs typeface="Century Gothic"/>
              </a:rPr>
            </a:br>
            <a:r>
              <a:rPr lang="en-GB" sz="1600" dirty="0">
                <a:latin typeface="Century Gothic"/>
              </a:rPr>
              <a:t> </a:t>
            </a:r>
            <a:br>
              <a:rPr lang="en-GB" sz="1600" dirty="0">
                <a:latin typeface="Century Gothic"/>
              </a:rPr>
            </a:br>
            <a:r>
              <a:rPr lang="en-GB" sz="1600" dirty="0">
                <a:latin typeface="Century Gothic"/>
              </a:rPr>
              <a:t> </a:t>
            </a:r>
            <a:br>
              <a:rPr lang="en-GB" sz="1600" dirty="0">
                <a:latin typeface="Century Gothic"/>
              </a:rPr>
            </a:br>
            <a:endParaRPr lang="en-GB" sz="1600">
              <a:ea typeface="+mj-lt"/>
              <a:cs typeface="+mj-lt"/>
            </a:endParaRPr>
          </a:p>
        </p:txBody>
      </p:sp>
      <p:sp>
        <p:nvSpPr>
          <p:cNvPr id="3" name="Content Placeholder"/>
          <p:cNvSpPr>
            <a:spLocks noGrp="1"/>
          </p:cNvSpPr>
          <p:nvPr>
            <p:ph idx="1"/>
          </p:nvPr>
        </p:nvSpPr>
        <p:spPr>
          <a:xfrm>
            <a:off x="4730524" y="690880"/>
            <a:ext cx="7329104" cy="5881369"/>
          </a:xfrm>
        </p:spPr>
        <p:txBody>
          <a:bodyPr vert="horz" lIns="91440" tIns="45720" rIns="91440" bIns="45720" rtlCol="0" anchor="ctr">
            <a:normAutofit fontScale="55000" lnSpcReduction="20000"/>
          </a:bodyPr>
          <a:lstStyle/>
          <a:p>
            <a:pPr>
              <a:buClr>
                <a:srgbClr val="8AD0D6"/>
              </a:buClr>
            </a:pPr>
            <a:r>
              <a:rPr lang="en-GB" b="1">
                <a:ea typeface="+mj-lt"/>
                <a:cs typeface="+mj-lt"/>
              </a:rPr>
              <a:t>Classification According to  </a:t>
            </a:r>
            <a:endParaRPr lang="en-GB">
              <a:ea typeface="+mj-lt"/>
              <a:cs typeface="+mj-lt"/>
            </a:endParaRPr>
          </a:p>
          <a:p>
            <a:pPr>
              <a:buClr>
                <a:srgbClr val="8AD0D6"/>
              </a:buClr>
            </a:pPr>
            <a:r>
              <a:rPr lang="en-GB" b="1" dirty="0">
                <a:ea typeface="+mj-lt"/>
                <a:cs typeface="+mj-lt"/>
              </a:rPr>
              <a:t> </a:t>
            </a:r>
            <a:r>
              <a:rPr lang="en-GB" b="1">
                <a:ea typeface="+mj-lt"/>
                <a:cs typeface="+mj-lt"/>
              </a:rPr>
              <a:t>Memory Architecture </a:t>
            </a:r>
            <a:endParaRPr lang="en-GB">
              <a:ea typeface="+mj-lt"/>
              <a:cs typeface="+mj-lt"/>
            </a:endParaRPr>
          </a:p>
          <a:p>
            <a:pPr>
              <a:buClr>
                <a:srgbClr val="8AD0D6"/>
              </a:buClr>
            </a:pPr>
            <a:r>
              <a:rPr lang="en-GB" dirty="0">
                <a:ea typeface="+mj-lt"/>
                <a:cs typeface="+mj-lt"/>
              </a:rPr>
              <a:t> </a:t>
            </a:r>
            <a:r>
              <a:rPr lang="en-GB" b="1">
                <a:ea typeface="+mj-lt"/>
                <a:cs typeface="+mj-lt"/>
              </a:rPr>
              <a:t>Harvard Memory Architecture Microcontroller</a:t>
            </a:r>
            <a:r>
              <a:rPr lang="en-GB">
                <a:ea typeface="+mj-lt"/>
                <a:cs typeface="+mj-lt"/>
              </a:rPr>
              <a:t>: The  point when a microcontroller unit has a dissimilar memory  address space for the program and data memory, the  microcontroller has Harvard memory architecture in the  processor. </a:t>
            </a:r>
          </a:p>
          <a:p>
            <a:pPr>
              <a:buClr>
                <a:srgbClr val="8AD0D6"/>
              </a:buClr>
            </a:pPr>
            <a:r>
              <a:rPr lang="en-GB" dirty="0">
                <a:ea typeface="+mj-lt"/>
                <a:cs typeface="+mj-lt"/>
              </a:rPr>
              <a:t> </a:t>
            </a:r>
            <a:r>
              <a:rPr lang="en-GB" b="1">
                <a:ea typeface="+mj-lt"/>
                <a:cs typeface="+mj-lt"/>
              </a:rPr>
              <a:t>Princeton Memory Architecture Microcontroller</a:t>
            </a:r>
            <a:r>
              <a:rPr lang="en-GB">
                <a:ea typeface="+mj-lt"/>
                <a:cs typeface="+mj-lt"/>
              </a:rPr>
              <a:t>: The  point when a microcontroller has a common memory  address for the program memory and data memory, the  microcontroller has Princeton memory architecture in the  processor.</a:t>
            </a:r>
            <a:endParaRPr lang="en-GB" dirty="0">
              <a:ea typeface="+mj-lt"/>
              <a:cs typeface="+mj-lt"/>
            </a:endParaRPr>
          </a:p>
          <a:p>
            <a:pPr>
              <a:buClr>
                <a:srgbClr val="8AD0D6"/>
              </a:buClr>
            </a:pPr>
            <a:r>
              <a:rPr lang="en-GB">
                <a:ea typeface="+mj-lt"/>
                <a:cs typeface="+mj-lt"/>
              </a:rPr>
              <a:t>CRITERIA FOR CHOOSING MICROCONTROLLER </a:t>
            </a:r>
            <a:endParaRPr lang="en-GB"/>
          </a:p>
          <a:p>
            <a:pPr marL="0" indent="0">
              <a:buNone/>
            </a:pPr>
            <a:r>
              <a:rPr lang="en-GB"/>
              <a:t> 1.The first and most criteria in choosing a microcontroller  is that it must meet the task and cost effective.</a:t>
            </a:r>
          </a:p>
          <a:p>
            <a:pPr marL="0" indent="0">
              <a:buClr>
                <a:srgbClr val="8AD0D6"/>
              </a:buClr>
              <a:buNone/>
            </a:pPr>
            <a:r>
              <a:rPr lang="en-GB"/>
              <a:t> 2.In analysing the need of microcontroller base project we  first see whether an 8 bit , 16 bit , 32 bit Microcontroller  can be best handle the computing need. </a:t>
            </a:r>
            <a:endParaRPr lang="en-GB">
              <a:ea typeface="+mj-lt"/>
              <a:cs typeface="+mj-lt"/>
            </a:endParaRPr>
          </a:p>
          <a:p>
            <a:pPr marL="0" indent="0">
              <a:buClr>
                <a:srgbClr val="8AD0D6"/>
              </a:buClr>
              <a:buNone/>
            </a:pPr>
            <a:r>
              <a:rPr lang="en-GB">
                <a:ea typeface="+mj-lt"/>
                <a:cs typeface="+mj-lt"/>
              </a:rPr>
              <a:t> 3.Speed ( what is the highest speed that microcontroller  support ).</a:t>
            </a:r>
          </a:p>
          <a:p>
            <a:pPr marL="0" indent="0">
              <a:buClr>
                <a:srgbClr val="8AD0D6"/>
              </a:buClr>
              <a:buNone/>
            </a:pPr>
            <a:r>
              <a:rPr lang="en-GB">
                <a:ea typeface="+mj-lt"/>
                <a:cs typeface="+mj-lt"/>
              </a:rPr>
              <a:t> 4. Power Consumption:- This is specially criteria for battery  power product. </a:t>
            </a:r>
          </a:p>
          <a:p>
            <a:pPr marL="0" indent="0">
              <a:buClr>
                <a:srgbClr val="8AD0D6"/>
              </a:buClr>
              <a:buNone/>
            </a:pPr>
            <a:r>
              <a:rPr lang="en-GB">
                <a:ea typeface="+mj-lt"/>
                <a:cs typeface="+mj-lt"/>
              </a:rPr>
              <a:t> 5.The amount of RAM and ROM in chip. </a:t>
            </a:r>
          </a:p>
          <a:p>
            <a:pPr marL="0" indent="0">
              <a:buClr>
                <a:srgbClr val="8AD0D6"/>
              </a:buClr>
              <a:buNone/>
            </a:pPr>
            <a:r>
              <a:rPr lang="en-GB">
                <a:ea typeface="+mj-lt"/>
                <a:cs typeface="+mj-lt"/>
              </a:rPr>
              <a:t> 6.The no. of I/O pins and the timer on the chip. ⚫ 7.How easily it is to upgrade to high performance.. ⚫ Cost per unit :- This is important in term of final cost of the  product in which a microcontroller is used.</a:t>
            </a:r>
            <a:endParaRPr lang="en-GB" dirty="0">
              <a:ea typeface="+mj-lt"/>
              <a:cs typeface="+mj-lt"/>
            </a:endParaRPr>
          </a:p>
          <a:p>
            <a:pPr>
              <a:buClr>
                <a:srgbClr val="8AD0D6"/>
              </a:buClr>
            </a:pPr>
            <a:r>
              <a:rPr lang="en-GB"/>
              <a:t>INTODUCTION TO MICROCONTROLLER </a:t>
            </a:r>
            <a:endParaRPr lang="en-GB">
              <a:ea typeface="+mj-lt"/>
              <a:cs typeface="+mj-lt"/>
            </a:endParaRPr>
          </a:p>
          <a:p>
            <a:pPr marL="0" indent="0">
              <a:buClr>
                <a:srgbClr val="8AD0D6"/>
              </a:buClr>
              <a:buNone/>
            </a:pPr>
            <a:r>
              <a:rPr lang="en-GB">
                <a:ea typeface="+mj-lt"/>
                <a:cs typeface="+mj-lt"/>
              </a:rPr>
              <a:t> In 1981 intel corporation introduced an 8 bit  microcontroller called 8051. The microcontroller had 128  byte of RAM ,4 kb of ROM on chip, 2 Timers, one serial  port and four ports (each 8 bit) on a single chip at the time  it will also referred as system on chip. The 8051 this is an  8 bit microcontroller , means CPU can work on only 8 bit  at a time . </a:t>
            </a:r>
          </a:p>
          <a:p>
            <a:pPr>
              <a:buClr>
                <a:srgbClr val="8AD0D6"/>
              </a:buClr>
            </a:pPr>
            <a:r>
              <a:rPr lang="en-GB" dirty="0">
                <a:ea typeface="+mj-lt"/>
                <a:cs typeface="+mj-lt"/>
              </a:rPr>
              <a:t> </a:t>
            </a:r>
            <a:r>
              <a:rPr lang="en-GB">
                <a:ea typeface="+mj-lt"/>
                <a:cs typeface="+mj-lt"/>
              </a:rPr>
              <a:t>Data larger than 8 bit as to broken into 8 bit piece to be  processed by CPU. </a:t>
            </a:r>
          </a:p>
          <a:p>
            <a:pPr marL="0" indent="0">
              <a:buClr>
                <a:srgbClr val="8AD0D6"/>
              </a:buClr>
              <a:buNone/>
            </a:pPr>
            <a:r>
              <a:rPr lang="en-GB">
                <a:ea typeface="+mj-lt"/>
                <a:cs typeface="+mj-lt"/>
              </a:rPr>
              <a:t>The 8051 has total of four I/O ports each of 8 bits.  Although the 8051 can have a maximum of 64 kilobytes  of on chip ROM, many manufacturer have put only 4 k  byte on chip. The 8051 become widely popular after intel allowed other  manufacturer to make an market any flavour of 8051. </a:t>
            </a:r>
          </a:p>
          <a:p>
            <a:pPr>
              <a:buClr>
                <a:srgbClr val="8AD0D6"/>
              </a:buClr>
            </a:pP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A picture containing box and whisker chart&#10;&#10;Description automatically generated">
            <a:extLst>
              <a:ext uri="{FF2B5EF4-FFF2-40B4-BE49-F238E27FC236}">
                <a16:creationId xmlns:a16="http://schemas.microsoft.com/office/drawing/2014/main" id="{3E04B25B-FC29-4E13-B116-FD8796FF8C3F}"/>
              </a:ext>
            </a:extLst>
          </p:cNvPr>
          <p:cNvPicPr>
            <a:picLocks noChangeAspect="1"/>
          </p:cNvPicPr>
          <p:nvPr/>
        </p:nvPicPr>
        <p:blipFill>
          <a:blip r:embed="rId3"/>
          <a:stretch>
            <a:fillRect/>
          </a:stretch>
        </p:blipFill>
        <p:spPr>
          <a:xfrm>
            <a:off x="-47625" y="3432392"/>
            <a:ext cx="4706394" cy="3425608"/>
          </a:xfrm>
          <a:prstGeom prst="rect">
            <a:avLst/>
          </a:prstGeom>
        </p:spPr>
      </p:pic>
      <p:sp>
        <p:nvSpPr>
          <p:cNvPr id="9" name="TextBox 8">
            <a:extLst>
              <a:ext uri="{FF2B5EF4-FFF2-40B4-BE49-F238E27FC236}">
                <a16:creationId xmlns:a16="http://schemas.microsoft.com/office/drawing/2014/main" id="{E95F37EE-F3DB-41A5-9B25-C760FA90464A}"/>
              </a:ext>
            </a:extLst>
          </p:cNvPr>
          <p:cNvSpPr txBox="1"/>
          <p:nvPr/>
        </p:nvSpPr>
        <p:spPr>
          <a:xfrm>
            <a:off x="4257675" y="30956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
        <p:nvSpPr>
          <p:cNvPr id="10" name="Title">
            <a:extLst>
              <a:ext uri="{FF2B5EF4-FFF2-40B4-BE49-F238E27FC236}">
                <a16:creationId xmlns:a16="http://schemas.microsoft.com/office/drawing/2014/main" id="{0C58EC51-D9FE-4CE6-B2DA-1691F1565CA1}"/>
              </a:ext>
            </a:extLst>
          </p:cNvPr>
          <p:cNvSpPr txBox="1">
            <a:spLocks/>
          </p:cNvSpPr>
          <p:nvPr/>
        </p:nvSpPr>
        <p:spPr>
          <a:xfrm>
            <a:off x="646111" y="690879"/>
            <a:ext cx="3682049" cy="55575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GB" sz="2400">
                <a:ea typeface="+mj-lt"/>
                <a:cs typeface="+mj-lt"/>
              </a:rPr>
              <a:t>CLASSIFICATION</a:t>
            </a:r>
            <a:br>
              <a:rPr lang="en-GB" sz="2400" dirty="0">
                <a:ea typeface="+mj-lt"/>
                <a:cs typeface="+mj-lt"/>
              </a:rPr>
            </a:br>
            <a:r>
              <a:rPr lang="en-GB" sz="2400">
                <a:ea typeface="+mj-lt"/>
                <a:cs typeface="+mj-lt"/>
              </a:rPr>
              <a:t> OF</a:t>
            </a:r>
            <a:br>
              <a:rPr lang="en-GB" sz="2400" dirty="0">
                <a:ea typeface="+mj-lt"/>
                <a:cs typeface="+mj-lt"/>
              </a:rPr>
            </a:br>
            <a:r>
              <a:rPr lang="en-GB" sz="2400">
                <a:ea typeface="+mj-lt"/>
                <a:cs typeface="+mj-lt"/>
              </a:rPr>
              <a:t> MICROCONTRLLER</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Tree>
    <p:extLst>
      <p:ext uri="{BB962C8B-B14F-4D97-AF65-F5344CB8AC3E}">
        <p14:creationId xmlns:p14="http://schemas.microsoft.com/office/powerpoint/2010/main" val="94617568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t>8051</a:t>
            </a:r>
            <a:br>
              <a:rPr lang="en-US" sz="2400" dirty="0"/>
            </a:br>
            <a:r>
              <a:rPr lang="en-US" sz="2400"/>
              <a:t> Family</a:t>
            </a:r>
            <a:br>
              <a:rPr lang="en-US" sz="2400" dirty="0"/>
            </a:br>
            <a:r>
              <a:rPr lang="en-US" sz="2400"/>
              <a:t> Members</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4892449" y="-4445"/>
            <a:ext cx="7167179" cy="7291069"/>
          </a:xfrm>
        </p:spPr>
        <p:txBody>
          <a:bodyPr vert="horz" lIns="91440" tIns="45720" rIns="91440" bIns="45720" rtlCol="0" anchor="ctr">
            <a:normAutofit fontScale="70000" lnSpcReduction="20000"/>
          </a:bodyPr>
          <a:lstStyle/>
          <a:p>
            <a:pPr>
              <a:buClr>
                <a:srgbClr val="8AD0D6"/>
              </a:buClr>
            </a:pPr>
            <a:r>
              <a:rPr lang="en-GB" dirty="0">
                <a:ea typeface="+mj-lt"/>
                <a:cs typeface="+mj-lt"/>
              </a:rPr>
              <a:t> </a:t>
            </a:r>
            <a:r>
              <a:rPr lang="en-GB">
                <a:ea typeface="+mj-lt"/>
                <a:cs typeface="+mj-lt"/>
              </a:rPr>
              <a:t>ROM type </a:t>
            </a:r>
            <a:endParaRPr lang="en-US">
              <a:ea typeface="+mj-lt"/>
              <a:cs typeface="+mj-lt"/>
            </a:endParaRPr>
          </a:p>
          <a:p>
            <a:pPr marL="0" indent="0">
              <a:buClr>
                <a:srgbClr val="8AD0D6"/>
              </a:buClr>
              <a:buNone/>
            </a:pPr>
            <a:r>
              <a:rPr lang="en-GB">
                <a:ea typeface="+mj-lt"/>
                <a:cs typeface="+mj-lt"/>
              </a:rPr>
              <a:t>8031 no ROM </a:t>
            </a:r>
            <a:endParaRPr lang="en-GB"/>
          </a:p>
          <a:p>
            <a:pPr marL="0" indent="0">
              <a:buClr>
                <a:srgbClr val="8AD0D6"/>
              </a:buClr>
              <a:buNone/>
            </a:pPr>
            <a:r>
              <a:rPr lang="en-GB">
                <a:ea typeface="+mj-lt"/>
                <a:cs typeface="+mj-lt"/>
              </a:rPr>
              <a:t>80xx mask ROM </a:t>
            </a:r>
            <a:endParaRPr lang="en-GB"/>
          </a:p>
          <a:p>
            <a:pPr marL="0" indent="0">
              <a:buClr>
                <a:srgbClr val="8AD0D6"/>
              </a:buClr>
              <a:buNone/>
            </a:pPr>
            <a:r>
              <a:rPr lang="en-GB">
                <a:ea typeface="+mj-lt"/>
                <a:cs typeface="+mj-lt"/>
              </a:rPr>
              <a:t>87xx EPROM </a:t>
            </a:r>
          </a:p>
          <a:p>
            <a:pPr marL="0" indent="0">
              <a:buNone/>
            </a:pPr>
            <a:r>
              <a:rPr lang="en-GB">
                <a:ea typeface="+mj-lt"/>
                <a:cs typeface="+mj-lt"/>
              </a:rPr>
              <a:t> 89xx Flash EEPROM </a:t>
            </a:r>
            <a:endParaRPr lang="en-GB"/>
          </a:p>
          <a:p>
            <a:pPr marL="0" indent="0">
              <a:buClr>
                <a:srgbClr val="8AD0D6"/>
              </a:buClr>
              <a:buNone/>
            </a:pPr>
            <a:r>
              <a:rPr lang="en-GB">
                <a:ea typeface="+mj-lt"/>
                <a:cs typeface="+mj-lt"/>
              </a:rPr>
              <a:t> 89xx </a:t>
            </a:r>
            <a:endParaRPr lang="en-GB"/>
          </a:p>
          <a:p>
            <a:pPr marL="0" indent="0">
              <a:buClr>
                <a:srgbClr val="8AD0D6"/>
              </a:buClr>
              <a:buNone/>
            </a:pPr>
            <a:r>
              <a:rPr lang="en-GB">
                <a:ea typeface="+mj-lt"/>
                <a:cs typeface="+mj-lt"/>
              </a:rPr>
              <a:t> 8951 </a:t>
            </a:r>
          </a:p>
          <a:p>
            <a:pPr marL="0" indent="0">
              <a:buNone/>
            </a:pPr>
            <a:r>
              <a:rPr lang="en-GB">
                <a:ea typeface="+mj-lt"/>
                <a:cs typeface="+mj-lt"/>
              </a:rPr>
              <a:t> 8952 </a:t>
            </a:r>
            <a:endParaRPr lang="en-US"/>
          </a:p>
          <a:p>
            <a:pPr marL="0" indent="0">
              <a:buClr>
                <a:srgbClr val="8AD0D6"/>
              </a:buClr>
              <a:buNone/>
            </a:pPr>
            <a:r>
              <a:rPr lang="en-GB">
                <a:ea typeface="+mj-lt"/>
                <a:cs typeface="+mj-lt"/>
              </a:rPr>
              <a:t> 8953 </a:t>
            </a:r>
          </a:p>
          <a:p>
            <a:pPr marL="0" indent="0">
              <a:buClr>
                <a:srgbClr val="8AD0D6"/>
              </a:buClr>
              <a:buNone/>
            </a:pPr>
            <a:r>
              <a:rPr lang="en-GB">
                <a:ea typeface="+mj-lt"/>
                <a:cs typeface="+mj-lt"/>
              </a:rPr>
              <a:t> 8955 </a:t>
            </a:r>
            <a:endParaRPr lang="en-GB"/>
          </a:p>
          <a:p>
            <a:pPr marL="0" indent="0">
              <a:buClr>
                <a:srgbClr val="8AD0D6"/>
              </a:buClr>
              <a:buNone/>
            </a:pPr>
            <a:r>
              <a:rPr lang="en-GB">
                <a:ea typeface="+mj-lt"/>
                <a:cs typeface="+mj-lt"/>
              </a:rPr>
              <a:t> 898252 </a:t>
            </a:r>
            <a:endParaRPr lang="en-GB"/>
          </a:p>
          <a:p>
            <a:pPr marL="0" indent="0">
              <a:buClr>
                <a:srgbClr val="8AD0D6"/>
              </a:buClr>
              <a:buNone/>
            </a:pPr>
            <a:r>
              <a:rPr lang="en-GB">
                <a:ea typeface="+mj-lt"/>
                <a:cs typeface="+mj-lt"/>
              </a:rPr>
              <a:t> 891051 </a:t>
            </a:r>
            <a:endParaRPr lang="en-GB"/>
          </a:p>
          <a:p>
            <a:pPr marL="0" indent="0">
              <a:buClr>
                <a:srgbClr val="8AD0D6"/>
              </a:buClr>
              <a:buNone/>
            </a:pPr>
            <a:r>
              <a:rPr lang="en-GB">
                <a:ea typeface="+mj-lt"/>
                <a:cs typeface="+mj-lt"/>
              </a:rPr>
              <a:t> 892051 </a:t>
            </a:r>
            <a:endParaRPr lang="en-GB"/>
          </a:p>
          <a:p>
            <a:pPr>
              <a:buClr>
                <a:srgbClr val="8AD0D6"/>
              </a:buClr>
            </a:pPr>
            <a:r>
              <a:rPr lang="en-GB">
                <a:ea typeface="+mj-lt"/>
                <a:cs typeface="+mj-lt"/>
              </a:rPr>
              <a:t> Example (AT89C51,AT89LV51) </a:t>
            </a:r>
            <a:endParaRPr lang="en-GB"/>
          </a:p>
          <a:p>
            <a:pPr marL="0" indent="0">
              <a:buClr>
                <a:srgbClr val="8AD0D6"/>
              </a:buClr>
              <a:buNone/>
            </a:pPr>
            <a:r>
              <a:rPr lang="en-GB">
                <a:ea typeface="+mj-lt"/>
                <a:cs typeface="+mj-lt"/>
              </a:rPr>
              <a:t> AT= ATMEL(Manufacture) </a:t>
            </a:r>
          </a:p>
          <a:p>
            <a:pPr marL="0" indent="0">
              <a:buClr>
                <a:srgbClr val="8AD0D6"/>
              </a:buClr>
              <a:buNone/>
            </a:pPr>
            <a:r>
              <a:rPr lang="en-GB">
                <a:ea typeface="+mj-lt"/>
                <a:cs typeface="+mj-lt"/>
              </a:rPr>
              <a:t> C = CMOS technology </a:t>
            </a:r>
            <a:endParaRPr lang="en-GB"/>
          </a:p>
          <a:p>
            <a:pPr marL="0" indent="0">
              <a:buClr>
                <a:srgbClr val="8AD0D6"/>
              </a:buClr>
              <a:buNone/>
            </a:pPr>
            <a:r>
              <a:rPr lang="en-GB">
                <a:ea typeface="+mj-lt"/>
                <a:cs typeface="+mj-lt"/>
              </a:rPr>
              <a:t> LV= Low Power(3.0v)</a:t>
            </a:r>
            <a:endParaRPr lang="en-GB"/>
          </a:p>
          <a:p>
            <a:pPr marL="0" indent="0">
              <a:buClr>
                <a:srgbClr val="8AD0D6"/>
              </a:buClr>
              <a:buNone/>
            </a:pPr>
            <a:r>
              <a:rPr lang="en-US">
                <a:ea typeface="+mj-lt"/>
                <a:cs typeface="+mj-lt"/>
              </a:rPr>
              <a:t>Comparison some of the 8051 Family  Members </a:t>
            </a:r>
            <a:endParaRPr lang="en-US" dirty="0"/>
          </a:p>
          <a:p>
            <a:pPr algn="r">
              <a:buClr>
                <a:srgbClr val="8AD0D6"/>
              </a:buClr>
            </a:pPr>
            <a:r>
              <a:rPr lang="en-US">
                <a:ea typeface="+mj-lt"/>
                <a:cs typeface="+mj-lt"/>
              </a:rPr>
              <a:t>ROM RAM Timer </a:t>
            </a:r>
            <a:endParaRPr lang="en-US"/>
          </a:p>
          <a:p>
            <a:pPr algn="just">
              <a:buClr>
                <a:srgbClr val="8AD0D6"/>
              </a:buClr>
            </a:pPr>
            <a:r>
              <a:rPr lang="en-US">
                <a:ea typeface="+mj-lt"/>
                <a:cs typeface="+mj-lt"/>
              </a:rPr>
              <a:t>8051 -4k 128 2.     8031 - 128 2.      8751 4k eprom 128 2.      </a:t>
            </a:r>
          </a:p>
          <a:p>
            <a:pPr marL="0" indent="0" algn="just">
              <a:buClr>
                <a:srgbClr val="8AD0D6"/>
              </a:buClr>
              <a:buNone/>
            </a:pPr>
            <a:r>
              <a:rPr lang="en-US">
                <a:ea typeface="+mj-lt"/>
                <a:cs typeface="+mj-lt"/>
              </a:rPr>
              <a:t> 8052 8k rom 256 3.        8032 - 256 3.</a:t>
            </a:r>
            <a:endParaRPr lang="en-US"/>
          </a:p>
          <a:p>
            <a:pPr algn="just">
              <a:buNone/>
            </a:pPr>
            <a:r>
              <a:rPr lang="en-US">
                <a:ea typeface="+mj-lt"/>
                <a:cs typeface="+mj-lt"/>
              </a:rPr>
              <a:t>8752 8k eprom 256 3.</a:t>
            </a:r>
            <a:endParaRPr lang="en-US"/>
          </a:p>
          <a:p>
            <a:pPr marL="0" indent="0" algn="just">
              <a:buNone/>
            </a:pPr>
            <a:br>
              <a:rPr lang="en-US" dirty="0"/>
            </a:br>
            <a:r>
              <a:rPr lang="en-US" dirty="0">
                <a:ea typeface="+mj-lt"/>
                <a:cs typeface="+mj-lt"/>
              </a:rPr>
              <a:t> </a:t>
            </a:r>
            <a:br>
              <a:rPr lang="en-US" dirty="0"/>
            </a:br>
            <a:endParaRPr lang="en-US"/>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61771254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ea typeface="+mj-lt"/>
                <a:cs typeface="+mj-lt"/>
              </a:rPr>
              <a:t>8051 </a:t>
            </a:r>
            <a:br>
              <a:rPr lang="en-US" sz="2400" dirty="0">
                <a:ea typeface="+mj-lt"/>
                <a:cs typeface="+mj-lt"/>
              </a:rPr>
            </a:br>
            <a:r>
              <a:rPr lang="en-US" sz="2400">
                <a:ea typeface="+mj-lt"/>
                <a:cs typeface="+mj-lt"/>
              </a:rPr>
              <a:t>Basic </a:t>
            </a:r>
            <a:br>
              <a:rPr lang="en-US" sz="2400" dirty="0">
                <a:ea typeface="+mj-lt"/>
                <a:cs typeface="+mj-lt"/>
              </a:rPr>
            </a:br>
            <a:r>
              <a:rPr lang="en-US" sz="2400">
                <a:ea typeface="+mj-lt"/>
                <a:cs typeface="+mj-lt"/>
              </a:rPr>
              <a:t>Component</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328930"/>
            <a:ext cx="4947854" cy="7005319"/>
          </a:xfrm>
        </p:spPr>
        <p:txBody>
          <a:bodyPr vert="horz" lIns="91440" tIns="45720" rIns="91440" bIns="45720" rtlCol="0" anchor="ctr">
            <a:normAutofit fontScale="70000" lnSpcReduction="20000"/>
          </a:bodyPr>
          <a:lstStyle/>
          <a:p>
            <a:pPr>
              <a:buClr>
                <a:srgbClr val="8AD0D6"/>
              </a:buClr>
            </a:pPr>
            <a:r>
              <a:rPr lang="en-GB">
                <a:ea typeface="+mj-lt"/>
                <a:cs typeface="+mj-lt"/>
              </a:rPr>
              <a:t>4K bytes internal ROM </a:t>
            </a:r>
            <a:endParaRPr lang="en-US">
              <a:ea typeface="+mj-lt"/>
              <a:cs typeface="+mj-lt"/>
            </a:endParaRPr>
          </a:p>
          <a:p>
            <a:pPr>
              <a:buClr>
                <a:srgbClr val="8AD0D6"/>
              </a:buClr>
            </a:pPr>
            <a:r>
              <a:rPr lang="en-GB">
                <a:ea typeface="+mj-lt"/>
                <a:cs typeface="+mj-lt"/>
              </a:rPr>
              <a:t>128 bytes internal RAM </a:t>
            </a:r>
            <a:endParaRPr lang="en-GB"/>
          </a:p>
          <a:p>
            <a:pPr>
              <a:buClr>
                <a:srgbClr val="8AD0D6"/>
              </a:buClr>
            </a:pPr>
            <a:r>
              <a:rPr lang="en-GB">
                <a:ea typeface="+mj-lt"/>
                <a:cs typeface="+mj-lt"/>
              </a:rPr>
              <a:t>Four 8-bit I/O ports (P0 - P3). </a:t>
            </a:r>
            <a:endParaRPr lang="en-GB"/>
          </a:p>
          <a:p>
            <a:pPr>
              <a:buClr>
                <a:srgbClr val="8AD0D6"/>
              </a:buClr>
              <a:buFont typeface="Wingdings 3"/>
            </a:pPr>
            <a:r>
              <a:rPr lang="en-GB">
                <a:ea typeface="+mj-lt"/>
                <a:cs typeface="+mj-lt"/>
              </a:rPr>
              <a:t>Two 16-bit timers/counters </a:t>
            </a:r>
            <a:endParaRPr lang="en-US"/>
          </a:p>
          <a:p>
            <a:pPr>
              <a:buClr>
                <a:srgbClr val="8AD0D6"/>
              </a:buClr>
            </a:pPr>
            <a:r>
              <a:rPr lang="en-GB">
                <a:ea typeface="+mj-lt"/>
                <a:cs typeface="+mj-lt"/>
              </a:rPr>
              <a:t>One serial interface </a:t>
            </a:r>
            <a:endParaRPr lang="en-GB"/>
          </a:p>
          <a:p>
            <a:pPr>
              <a:buClr>
                <a:srgbClr val="8AD0D6"/>
              </a:buClr>
            </a:pPr>
            <a:r>
              <a:rPr lang="en-GB">
                <a:ea typeface="+mj-lt"/>
                <a:cs typeface="+mj-lt"/>
              </a:rPr>
              <a:t>64k external memory for code </a:t>
            </a:r>
            <a:endParaRPr lang="en-GB"/>
          </a:p>
          <a:p>
            <a:pPr>
              <a:buClr>
                <a:srgbClr val="8AD0D6"/>
              </a:buClr>
            </a:pPr>
            <a:r>
              <a:rPr lang="en-GB">
                <a:ea typeface="+mj-lt"/>
                <a:cs typeface="+mj-lt"/>
              </a:rPr>
              <a:t>64k external memory for data </a:t>
            </a:r>
            <a:endParaRPr lang="en-GB"/>
          </a:p>
          <a:p>
            <a:pPr>
              <a:buClr>
                <a:srgbClr val="8AD0D6"/>
              </a:buClr>
            </a:pPr>
            <a:r>
              <a:rPr lang="en-GB">
                <a:ea typeface="+mj-lt"/>
                <a:cs typeface="+mj-lt"/>
              </a:rPr>
              <a:t>210 bit addressable </a:t>
            </a:r>
            <a:endParaRPr lang="en-GB"/>
          </a:p>
          <a:p>
            <a:pPr algn="r">
              <a:buClr>
                <a:srgbClr val="8AD0D6"/>
              </a:buClr>
            </a:pPr>
            <a:endParaRPr lang="en-GB" dirty="0"/>
          </a:p>
          <a:p>
            <a:pPr>
              <a:buClr>
                <a:srgbClr val="8AD0D6"/>
              </a:buClr>
            </a:pPr>
            <a:r>
              <a:rPr lang="en-GB">
                <a:ea typeface="+mj-lt"/>
                <a:cs typeface="+mj-lt"/>
              </a:rPr>
              <a:t>The basic 8051 Core </a:t>
            </a:r>
            <a:endParaRPr lang="en-GB"/>
          </a:p>
          <a:p>
            <a:pPr marL="0" indent="0" algn="just">
              <a:buClr>
                <a:srgbClr val="8AD0D6"/>
              </a:buClr>
              <a:buNone/>
            </a:pPr>
            <a:r>
              <a:rPr lang="en-GB" dirty="0">
                <a:ea typeface="+mj-lt"/>
                <a:cs typeface="+mj-lt"/>
              </a:rPr>
              <a:t> 8-bit CPU optimized for control applications </a:t>
            </a:r>
          </a:p>
          <a:p>
            <a:pPr marL="0" indent="0" algn="just">
              <a:buNone/>
            </a:pPr>
            <a:r>
              <a:rPr lang="en-GB">
                <a:ea typeface="+mj-lt"/>
                <a:cs typeface="+mj-lt"/>
              </a:rPr>
              <a:t>Capability for single bit Boolean operations. </a:t>
            </a:r>
          </a:p>
          <a:p>
            <a:pPr marL="0" indent="0" algn="just">
              <a:buNone/>
            </a:pPr>
            <a:r>
              <a:rPr lang="en-GB">
                <a:ea typeface="+mj-lt"/>
                <a:cs typeface="+mj-lt"/>
              </a:rPr>
              <a:t> Supports </a:t>
            </a:r>
            <a:r>
              <a:rPr lang="en-GB" dirty="0">
                <a:ea typeface="+mj-lt"/>
                <a:cs typeface="+mj-lt"/>
              </a:rPr>
              <a:t>up to 64K of program memory.  </a:t>
            </a:r>
            <a:endParaRPr lang="en-GB"/>
          </a:p>
          <a:p>
            <a:pPr marL="0" indent="0">
              <a:buClr>
                <a:srgbClr val="8AD0D6"/>
              </a:buClr>
              <a:buNone/>
            </a:pPr>
            <a:r>
              <a:rPr lang="en-GB">
                <a:ea typeface="+mj-lt"/>
                <a:cs typeface="+mj-lt"/>
              </a:rPr>
              <a:t>Supports up to 64K of data memory. </a:t>
            </a:r>
            <a:endParaRPr lang="en-GB"/>
          </a:p>
          <a:p>
            <a:pPr marL="0" indent="0">
              <a:buClr>
                <a:srgbClr val="8AD0D6"/>
              </a:buClr>
              <a:buNone/>
            </a:pPr>
            <a:r>
              <a:rPr lang="en-GB">
                <a:ea typeface="+mj-lt"/>
                <a:cs typeface="+mj-lt"/>
              </a:rPr>
              <a:t>4 K bytes of on-chip program memory. </a:t>
            </a:r>
          </a:p>
          <a:p>
            <a:pPr marL="0" indent="0">
              <a:buNone/>
            </a:pPr>
            <a:r>
              <a:rPr lang="en-GB">
                <a:ea typeface="+mj-lt"/>
                <a:cs typeface="+mj-lt"/>
              </a:rPr>
              <a:t> Newer devices provide more. </a:t>
            </a:r>
            <a:endParaRPr lang="en-GB"/>
          </a:p>
          <a:p>
            <a:pPr marL="0" indent="0">
              <a:buClr>
                <a:srgbClr val="8AD0D6"/>
              </a:buClr>
              <a:buNone/>
            </a:pPr>
            <a:r>
              <a:rPr lang="en-GB">
                <a:ea typeface="+mj-lt"/>
                <a:cs typeface="+mj-lt"/>
              </a:rPr>
              <a:t>128 bytes of on-chip data RAM </a:t>
            </a:r>
            <a:endParaRPr lang="en-GB"/>
          </a:p>
          <a:p>
            <a:pPr marL="0" indent="0">
              <a:buClr>
                <a:srgbClr val="8AD0D6"/>
              </a:buClr>
              <a:buNone/>
            </a:pPr>
            <a:r>
              <a:rPr lang="en-GB">
                <a:ea typeface="+mj-lt"/>
                <a:cs typeface="+mj-lt"/>
              </a:rPr>
              <a:t> Four 8 bit ports. </a:t>
            </a:r>
            <a:endParaRPr lang="en-GB"/>
          </a:p>
          <a:p>
            <a:pPr marL="0" indent="0">
              <a:buClr>
                <a:srgbClr val="8AD0D6"/>
              </a:buClr>
              <a:buNone/>
            </a:pPr>
            <a:r>
              <a:rPr lang="en-GB">
                <a:ea typeface="+mj-lt"/>
                <a:cs typeface="+mj-lt"/>
              </a:rPr>
              <a:t> Two 16-bit timer/counters </a:t>
            </a:r>
            <a:endParaRPr lang="en-GB"/>
          </a:p>
          <a:p>
            <a:pPr marL="0" indent="0">
              <a:buClr>
                <a:srgbClr val="8AD0D6"/>
              </a:buClr>
              <a:buNone/>
            </a:pPr>
            <a:r>
              <a:rPr lang="en-GB" dirty="0">
                <a:ea typeface="+mj-lt"/>
                <a:cs typeface="+mj-lt"/>
              </a:rPr>
              <a:t> </a:t>
            </a:r>
            <a:r>
              <a:rPr lang="en-GB">
                <a:ea typeface="+mj-lt"/>
                <a:cs typeface="+mj-lt"/>
              </a:rPr>
              <a:t>UART </a:t>
            </a:r>
            <a:endParaRPr lang="en-GB"/>
          </a:p>
          <a:p>
            <a:pPr marL="0" indent="0">
              <a:buClr>
                <a:srgbClr val="8AD0D6"/>
              </a:buClr>
              <a:buNone/>
            </a:pPr>
            <a:r>
              <a:rPr lang="en-GB" dirty="0">
                <a:ea typeface="+mj-lt"/>
                <a:cs typeface="+mj-lt"/>
              </a:rPr>
              <a:t> </a:t>
            </a:r>
            <a:r>
              <a:rPr lang="en-GB">
                <a:ea typeface="+mj-lt"/>
                <a:cs typeface="+mj-lt"/>
              </a:rPr>
              <a:t>Interrupts </a:t>
            </a:r>
            <a:endParaRPr lang="en-GB"/>
          </a:p>
          <a:p>
            <a:pPr marL="0" indent="0">
              <a:buClr>
                <a:srgbClr val="8AD0D6"/>
              </a:buClr>
              <a:buNone/>
            </a:pPr>
            <a:r>
              <a:rPr lang="en-GB">
                <a:ea typeface="+mj-lt"/>
                <a:cs typeface="+mj-lt"/>
              </a:rPr>
              <a:t> On-chip clock oscillator</a:t>
            </a:r>
            <a:endParaRPr lang="en-GB"/>
          </a:p>
          <a:p>
            <a:pPr marL="0" indent="0">
              <a:buClr>
                <a:srgbClr val="8AD0D6"/>
              </a:buClr>
              <a:buNone/>
            </a:pPr>
            <a:br>
              <a:rPr lang="en-US" dirty="0"/>
            </a:b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393089413"/>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ea typeface="+mj-lt"/>
                <a:cs typeface="+mj-lt"/>
              </a:rPr>
              <a:t>Block </a:t>
            </a:r>
            <a:br>
              <a:rPr lang="en-US" sz="2400" dirty="0">
                <a:ea typeface="+mj-lt"/>
                <a:cs typeface="+mj-lt"/>
              </a:rPr>
            </a:br>
            <a:r>
              <a:rPr lang="en-US" sz="2400">
                <a:ea typeface="+mj-lt"/>
                <a:cs typeface="+mj-lt"/>
              </a:rPr>
              <a:t>Diagram</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70000" lnSpcReduction="20000"/>
          </a:bodyPr>
          <a:lstStyle/>
          <a:p>
            <a:pPr>
              <a:buClr>
                <a:srgbClr val="8AD0D6"/>
              </a:buClr>
            </a:pPr>
            <a:r>
              <a:rPr lang="en-GB" b="1">
                <a:ea typeface="+mj-lt"/>
                <a:cs typeface="+mj-lt"/>
              </a:rPr>
              <a:t>External interrupts </a:t>
            </a:r>
            <a:endParaRPr lang="en-GB">
              <a:ea typeface="+mj-lt"/>
              <a:cs typeface="+mj-lt"/>
            </a:endParaRPr>
          </a:p>
          <a:p>
            <a:pPr marL="0" indent="0">
              <a:buClr>
                <a:srgbClr val="8AD0D6"/>
              </a:buClr>
              <a:buNone/>
            </a:pPr>
            <a:r>
              <a:rPr lang="en-GB" b="1">
                <a:ea typeface="+mj-lt"/>
                <a:cs typeface="+mj-lt"/>
              </a:rPr>
              <a:t>            On-chip  </a:t>
            </a:r>
            <a:endParaRPr lang="en-GB"/>
          </a:p>
          <a:p>
            <a:pPr marL="0" indent="0">
              <a:buClr>
                <a:srgbClr val="8AD0D6"/>
              </a:buClr>
              <a:buNone/>
            </a:pPr>
            <a:r>
              <a:rPr lang="en-GB" b="1">
                <a:ea typeface="+mj-lt"/>
                <a:cs typeface="+mj-lt"/>
              </a:rPr>
              <a:t>       imer/Counter </a:t>
            </a:r>
            <a:br>
              <a:rPr lang="en-GB" b="1" dirty="0">
                <a:ea typeface="+mj-lt"/>
                <a:cs typeface="+mj-lt"/>
              </a:rPr>
            </a:br>
            <a:endParaRPr lang="en-GB" b="1">
              <a:ea typeface="+mj-lt"/>
              <a:cs typeface="+mj-lt"/>
            </a:endParaRPr>
          </a:p>
          <a:p>
            <a:pPr marL="0" indent="0" algn="ctr">
              <a:buNone/>
            </a:pPr>
            <a:r>
              <a:rPr lang="en-GB" b="1">
                <a:ea typeface="+mj-lt"/>
                <a:cs typeface="+mj-lt"/>
              </a:rPr>
              <a:t>Interrupt  Control </a:t>
            </a:r>
            <a:endParaRPr lang="en-GB"/>
          </a:p>
          <a:p>
            <a:pPr marL="0" indent="0">
              <a:buClr>
                <a:srgbClr val="8AD0D6"/>
              </a:buClr>
              <a:buNone/>
            </a:pPr>
            <a:r>
              <a:rPr lang="en-GB" b="1">
                <a:ea typeface="+mj-lt"/>
                <a:cs typeface="+mj-lt"/>
              </a:rPr>
              <a:t>      CPU </a:t>
            </a:r>
            <a:endParaRPr lang="en-US"/>
          </a:p>
          <a:p>
            <a:pPr marL="0" indent="0" algn="just">
              <a:buClr>
                <a:srgbClr val="8AD0D6"/>
              </a:buClr>
              <a:buNone/>
            </a:pPr>
            <a:r>
              <a:rPr lang="en-GB" b="1">
                <a:ea typeface="+mj-lt"/>
                <a:cs typeface="+mj-lt"/>
              </a:rPr>
              <a:t>     ROM for  program  code </a:t>
            </a:r>
            <a:endParaRPr lang="en-GB"/>
          </a:p>
          <a:p>
            <a:pPr marL="0" indent="0">
              <a:buClr>
                <a:srgbClr val="8AD0D6"/>
              </a:buClr>
              <a:buNone/>
            </a:pPr>
            <a:r>
              <a:rPr lang="en-GB" b="1">
                <a:ea typeface="+mj-lt"/>
                <a:cs typeface="+mj-lt"/>
              </a:rPr>
              <a:t>     Bus  </a:t>
            </a:r>
            <a:endParaRPr lang="en-GB"/>
          </a:p>
          <a:p>
            <a:pPr marL="0" indent="0">
              <a:buClr>
                <a:srgbClr val="8AD0D6"/>
              </a:buClr>
              <a:buNone/>
            </a:pPr>
            <a:r>
              <a:rPr lang="en-GB" b="1">
                <a:ea typeface="+mj-lt"/>
                <a:cs typeface="+mj-lt"/>
              </a:rPr>
              <a:t>     On-chip  RAM </a:t>
            </a:r>
            <a:endParaRPr lang="en-GB"/>
          </a:p>
          <a:p>
            <a:pPr marL="0" indent="0" algn="ctr">
              <a:buClr>
                <a:srgbClr val="8AD0D6"/>
              </a:buClr>
              <a:buNone/>
            </a:pPr>
            <a:r>
              <a:rPr lang="en-GB" b="1">
                <a:ea typeface="+mj-lt"/>
                <a:cs typeface="+mj-lt"/>
              </a:rPr>
              <a:t> 4 I/O Ports </a:t>
            </a:r>
            <a:endParaRPr lang="en-GB"/>
          </a:p>
          <a:p>
            <a:pPr marL="0" indent="0">
              <a:buClr>
                <a:srgbClr val="8AD0D6"/>
              </a:buClr>
              <a:buNone/>
            </a:pPr>
            <a:r>
              <a:rPr lang="en-GB" b="1">
                <a:ea typeface="+mj-lt"/>
                <a:cs typeface="+mj-lt"/>
              </a:rPr>
              <a:t>     Timer 1 Timer 0 </a:t>
            </a:r>
            <a:endParaRPr lang="en-GB"/>
          </a:p>
          <a:p>
            <a:pPr marL="0" indent="0" algn="r">
              <a:buClr>
                <a:srgbClr val="8AD0D6"/>
              </a:buClr>
              <a:buNone/>
            </a:pPr>
            <a:r>
              <a:rPr lang="en-GB" b="1">
                <a:ea typeface="+mj-lt"/>
                <a:cs typeface="+mj-lt"/>
              </a:rPr>
              <a:t>Serial  </a:t>
            </a:r>
            <a:endParaRPr lang="en-GB"/>
          </a:p>
          <a:p>
            <a:pPr marL="0" indent="0">
              <a:buClr>
                <a:srgbClr val="8AD0D6"/>
              </a:buClr>
              <a:buNone/>
            </a:pPr>
            <a:r>
              <a:rPr lang="en-GB" b="1">
                <a:ea typeface="+mj-lt"/>
                <a:cs typeface="+mj-lt"/>
              </a:rPr>
              <a:t>     Counter  Inputs</a:t>
            </a:r>
            <a:br>
              <a:rPr lang="en-GB" b="1" dirty="0">
                <a:ea typeface="+mj-lt"/>
                <a:cs typeface="+mj-lt"/>
              </a:rPr>
            </a:br>
            <a:endParaRPr lang="en-GB" b="1" dirty="0">
              <a:ea typeface="+mj-lt"/>
              <a:cs typeface="+mj-lt"/>
            </a:endParaRPr>
          </a:p>
          <a:p>
            <a:pPr marL="0" indent="0" algn="ctr">
              <a:buClr>
                <a:srgbClr val="8AD0D6"/>
              </a:buClr>
              <a:buNone/>
            </a:pPr>
            <a:r>
              <a:rPr lang="en-GB" b="1" baseline="-25000">
                <a:ea typeface="+mj-lt"/>
                <a:cs typeface="+mj-lt"/>
              </a:rPr>
              <a:t>OSC </a:t>
            </a:r>
            <a:r>
              <a:rPr lang="en-GB" b="1">
                <a:ea typeface="+mj-lt"/>
                <a:cs typeface="+mj-lt"/>
              </a:rPr>
              <a:t>Port Control </a:t>
            </a:r>
            <a:endParaRPr lang="en-GB"/>
          </a:p>
          <a:p>
            <a:pPr marL="0" indent="0" algn="r">
              <a:buClr>
                <a:srgbClr val="8AD0D6"/>
              </a:buClr>
              <a:buNone/>
            </a:pPr>
            <a:r>
              <a:rPr lang="en-GB" b="1">
                <a:ea typeface="+mj-lt"/>
                <a:cs typeface="+mj-lt"/>
              </a:rPr>
              <a:t>P0 P1 P2 P3 TxD RxD </a:t>
            </a:r>
            <a:endParaRPr lang="en-GB"/>
          </a:p>
          <a:p>
            <a:pPr marL="0" indent="0">
              <a:buClr>
                <a:srgbClr val="8AD0D6"/>
              </a:buClr>
              <a:buNone/>
            </a:pPr>
            <a:r>
              <a:rPr lang="en-GB" b="1">
                <a:ea typeface="+mj-lt"/>
                <a:cs typeface="+mj-lt"/>
              </a:rPr>
              <a:t>    Address/Data </a:t>
            </a:r>
            <a:endParaRPr lang="en-GB"/>
          </a:p>
          <a:p>
            <a:pPr>
              <a:buClr>
                <a:srgbClr val="8AD0D6"/>
              </a:buClr>
            </a:pPr>
            <a:br>
              <a:rPr lang="en-US" dirty="0"/>
            </a:b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36399094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ea typeface="+mj-lt"/>
                <a:cs typeface="+mj-lt"/>
              </a:rPr>
              <a:t>Special Function Registers (SFR)</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70000" lnSpcReduction="20000"/>
          </a:bodyPr>
          <a:lstStyle/>
          <a:p>
            <a:pPr marL="0" indent="0">
              <a:buClr>
                <a:srgbClr val="8AD0D6"/>
              </a:buClr>
              <a:buNone/>
            </a:pPr>
            <a:r>
              <a:rPr lang="en-GB">
                <a:ea typeface="+mj-lt"/>
                <a:cs typeface="+mj-lt"/>
              </a:rPr>
              <a:t>Special function registers are part of RAM memory.  Their purpose is predefined by the manufacturer and  cannot be changed therefore. </a:t>
            </a:r>
            <a:endParaRPr lang="en-US"/>
          </a:p>
          <a:p>
            <a:pPr marL="0" indent="0">
              <a:buClr>
                <a:srgbClr val="8AD0D6"/>
              </a:buClr>
              <a:buNone/>
            </a:pPr>
            <a:r>
              <a:rPr lang="en-GB">
                <a:ea typeface="+mj-lt"/>
                <a:cs typeface="+mj-lt"/>
              </a:rPr>
              <a:t> Since their bits are physically connected to particular  circuits within the microcontroller, such as A/D converter,  serial communication module etc. </a:t>
            </a:r>
            <a:endParaRPr lang="en-GB"/>
          </a:p>
          <a:p>
            <a:pPr marL="0" indent="0">
              <a:buClr>
                <a:srgbClr val="8AD0D6"/>
              </a:buClr>
              <a:buNone/>
            </a:pPr>
            <a:r>
              <a:rPr lang="en-GB">
                <a:ea typeface="+mj-lt"/>
                <a:cs typeface="+mj-lt"/>
              </a:rPr>
              <a:t> Any change of their state directly affects the operation of  the microcontroller or some of the circuits. </a:t>
            </a:r>
            <a:endParaRPr lang="en-GB"/>
          </a:p>
          <a:p>
            <a:pPr marL="0" indent="0">
              <a:buClr>
                <a:srgbClr val="8AD0D6"/>
              </a:buClr>
              <a:buNone/>
            </a:pPr>
            <a:endParaRPr lang="en-GB" dirty="0"/>
          </a:p>
          <a:p>
            <a:pPr>
              <a:buClr>
                <a:srgbClr val="8AD0D6"/>
              </a:buClr>
            </a:pPr>
            <a:r>
              <a:rPr lang="en-GB" b="1">
                <a:ea typeface="+mj-lt"/>
                <a:cs typeface="+mj-lt"/>
              </a:rPr>
              <a:t>Program Counter </a:t>
            </a:r>
            <a:endParaRPr lang="en-GB"/>
          </a:p>
          <a:p>
            <a:pPr marL="0" indent="0">
              <a:buClr>
                <a:srgbClr val="8AD0D6"/>
              </a:buClr>
              <a:buNone/>
            </a:pPr>
            <a:r>
              <a:rPr lang="en-GB">
                <a:ea typeface="+mj-lt"/>
                <a:cs typeface="+mj-lt"/>
              </a:rPr>
              <a:t> Program Counter is an engine running the program and points  to the memory address containing the next instruction to  execute. </a:t>
            </a:r>
            <a:endParaRPr lang="en-GB"/>
          </a:p>
          <a:p>
            <a:pPr marL="0" indent="0">
              <a:buClr>
                <a:srgbClr val="8AD0D6"/>
              </a:buClr>
              <a:buNone/>
            </a:pPr>
            <a:r>
              <a:rPr lang="en-GB">
                <a:ea typeface="+mj-lt"/>
                <a:cs typeface="+mj-lt"/>
              </a:rPr>
              <a:t> After each instruction execution, the value of the counter is  incremented by 1. </a:t>
            </a:r>
            <a:endParaRPr lang="en-GB"/>
          </a:p>
          <a:p>
            <a:pPr marL="0" indent="0">
              <a:buClr>
                <a:srgbClr val="8AD0D6"/>
              </a:buClr>
              <a:buNone/>
            </a:pPr>
            <a:r>
              <a:rPr lang="en-GB">
                <a:ea typeface="+mj-lt"/>
                <a:cs typeface="+mj-lt"/>
              </a:rPr>
              <a:t> For this reason, the program executes only one instruction at a  time. </a:t>
            </a:r>
            <a:endParaRPr lang="en-GB"/>
          </a:p>
          <a:p>
            <a:pPr marL="0" indent="0">
              <a:buClr>
                <a:srgbClr val="8AD0D6"/>
              </a:buClr>
              <a:buNone/>
            </a:pPr>
            <a:r>
              <a:rPr lang="en-GB">
                <a:ea typeface="+mj-lt"/>
                <a:cs typeface="+mj-lt"/>
              </a:rPr>
              <a:t> However…the value of the program counter can be changed at  any moment, which causes a “jump” to a new memory  location. </a:t>
            </a:r>
            <a:endParaRPr lang="en-GB"/>
          </a:p>
          <a:p>
            <a:pPr marL="0" indent="0">
              <a:buClr>
                <a:srgbClr val="8AD0D6"/>
              </a:buClr>
              <a:buNone/>
            </a:pPr>
            <a:r>
              <a:rPr lang="en-GB">
                <a:ea typeface="+mj-lt"/>
                <a:cs typeface="+mj-lt"/>
              </a:rPr>
              <a:t>After jumping, the counter resumes even and monotonous  automatic counting +1, +1, +1…</a:t>
            </a:r>
            <a:endParaRPr lang="en-GB"/>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900387751"/>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ea typeface="+mj-lt"/>
                <a:cs typeface="+mj-lt"/>
              </a:rPr>
              <a:t>Central Processor Unit (CPU)</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62500" lnSpcReduction="20000"/>
          </a:bodyPr>
          <a:lstStyle/>
          <a:p>
            <a:pPr>
              <a:buClr>
                <a:srgbClr val="8AD0D6"/>
              </a:buClr>
            </a:pPr>
            <a:r>
              <a:rPr lang="en-GB">
                <a:ea typeface="+mj-lt"/>
                <a:cs typeface="+mj-lt"/>
              </a:rPr>
              <a:t>As its name suggests, this is a unit which monitors and  controls all processes within the microcontroller and the  user cannot affect its work. </a:t>
            </a:r>
            <a:endParaRPr lang="en-US">
              <a:ea typeface="+mj-lt"/>
              <a:cs typeface="+mj-lt"/>
            </a:endParaRPr>
          </a:p>
          <a:p>
            <a:pPr>
              <a:buClr>
                <a:srgbClr val="8AD0D6"/>
              </a:buClr>
            </a:pPr>
            <a:r>
              <a:rPr lang="en-GB" b="1" i="1">
                <a:ea typeface="+mj-lt"/>
                <a:cs typeface="+mj-lt"/>
              </a:rPr>
              <a:t>I</a:t>
            </a:r>
            <a:r>
              <a:rPr lang="en-GB" b="1" i="1" u="sng">
                <a:ea typeface="+mj-lt"/>
                <a:cs typeface="+mj-lt"/>
              </a:rPr>
              <a:t>nstruction decoder </a:t>
            </a:r>
            <a:r>
              <a:rPr lang="en-GB" u="sng">
                <a:ea typeface="+mj-lt"/>
                <a:cs typeface="+mj-lt"/>
              </a:rPr>
              <a:t>:- </a:t>
            </a:r>
            <a:r>
              <a:rPr lang="en-GB" dirty="0">
                <a:ea typeface="+mj-lt"/>
                <a:cs typeface="+mj-lt"/>
              </a:rPr>
              <a:t> </a:t>
            </a:r>
            <a:endParaRPr lang="en-GB" dirty="0"/>
          </a:p>
          <a:p>
            <a:pPr marL="0" indent="0">
              <a:buClr>
                <a:srgbClr val="8AD0D6"/>
              </a:buClr>
              <a:buNone/>
            </a:pPr>
            <a:r>
              <a:rPr lang="en-GB" dirty="0">
                <a:ea typeface="+mj-lt"/>
                <a:cs typeface="+mj-lt"/>
              </a:rPr>
              <a:t> </a:t>
            </a:r>
            <a:r>
              <a:rPr lang="en-GB">
                <a:ea typeface="+mj-lt"/>
                <a:cs typeface="+mj-lt"/>
              </a:rPr>
              <a:t>Is a part of the electronics which recognizes  </a:t>
            </a:r>
            <a:endParaRPr lang="en-GB"/>
          </a:p>
          <a:p>
            <a:pPr marL="0" indent="0">
              <a:buClr>
                <a:srgbClr val="8AD0D6"/>
              </a:buClr>
              <a:buNone/>
            </a:pPr>
            <a:r>
              <a:rPr lang="en-GB">
                <a:ea typeface="+mj-lt"/>
                <a:cs typeface="+mj-lt"/>
              </a:rPr>
              <a:t>program instructions and runs other circuits on the  basis of that.  </a:t>
            </a:r>
            <a:endParaRPr lang="en-GB"/>
          </a:p>
          <a:p>
            <a:pPr marL="0" indent="0">
              <a:buClr>
                <a:srgbClr val="8AD0D6"/>
              </a:buClr>
              <a:buNone/>
            </a:pPr>
            <a:r>
              <a:rPr lang="en-GB" dirty="0">
                <a:ea typeface="+mj-lt"/>
                <a:cs typeface="+mj-lt"/>
              </a:rPr>
              <a:t> </a:t>
            </a:r>
            <a:r>
              <a:rPr lang="en-GB">
                <a:ea typeface="+mj-lt"/>
                <a:cs typeface="+mj-lt"/>
              </a:rPr>
              <a:t>The abilities of this circuit are expressed in the  </a:t>
            </a:r>
            <a:endParaRPr lang="en-GB"/>
          </a:p>
          <a:p>
            <a:pPr marL="0" indent="0">
              <a:buClr>
                <a:srgbClr val="8AD0D6"/>
              </a:buClr>
              <a:buNone/>
            </a:pPr>
            <a:r>
              <a:rPr lang="en-GB">
                <a:ea typeface="+mj-lt"/>
                <a:cs typeface="+mj-lt"/>
              </a:rPr>
              <a:t>"instruction set" which is different for each  </a:t>
            </a:r>
            <a:endParaRPr lang="en-GB"/>
          </a:p>
          <a:p>
            <a:pPr marL="0" indent="0">
              <a:buClr>
                <a:srgbClr val="8AD0D6"/>
              </a:buClr>
              <a:buNone/>
            </a:pPr>
            <a:r>
              <a:rPr lang="en-GB">
                <a:ea typeface="+mj-lt"/>
                <a:cs typeface="+mj-lt"/>
              </a:rPr>
              <a:t>microcontroller family </a:t>
            </a:r>
            <a:endParaRPr lang="en-GB"/>
          </a:p>
          <a:p>
            <a:pPr marL="0" indent="0">
              <a:buClr>
                <a:srgbClr val="8AD0D6"/>
              </a:buClr>
              <a:buNone/>
            </a:pPr>
            <a:endParaRPr lang="en-GB" dirty="0"/>
          </a:p>
          <a:p>
            <a:pPr>
              <a:buClr>
                <a:srgbClr val="8AD0D6"/>
              </a:buClr>
            </a:pPr>
            <a:r>
              <a:rPr lang="en-GB" b="1" i="1">
                <a:ea typeface="+mj-lt"/>
                <a:cs typeface="+mj-lt"/>
              </a:rPr>
              <a:t>A</a:t>
            </a:r>
            <a:r>
              <a:rPr lang="en-GB" b="1" i="1" u="sng">
                <a:ea typeface="+mj-lt"/>
                <a:cs typeface="+mj-lt"/>
              </a:rPr>
              <a:t>rithmetical Logical Unit (ALU) </a:t>
            </a:r>
            <a:r>
              <a:rPr lang="en-GB" b="1" u="sng">
                <a:ea typeface="+mj-lt"/>
                <a:cs typeface="+mj-lt"/>
              </a:rPr>
              <a:t>:-</a:t>
            </a:r>
            <a:r>
              <a:rPr lang="en-GB" b="1">
                <a:ea typeface="+mj-lt"/>
                <a:cs typeface="+mj-lt"/>
              </a:rPr>
              <a:t> P</a:t>
            </a:r>
            <a:r>
              <a:rPr lang="en-GB">
                <a:ea typeface="+mj-lt"/>
                <a:cs typeface="+mj-lt"/>
              </a:rPr>
              <a:t>erforms all  mathematical and logical operations upon data. </a:t>
            </a:r>
            <a:endParaRPr lang="en-US"/>
          </a:p>
          <a:p>
            <a:pPr>
              <a:buClr>
                <a:srgbClr val="8AD0D6"/>
              </a:buClr>
            </a:pPr>
            <a:r>
              <a:rPr lang="en-GB" b="1" i="1">
                <a:ea typeface="+mj-lt"/>
                <a:cs typeface="+mj-lt"/>
              </a:rPr>
              <a:t>Accumulator </a:t>
            </a:r>
            <a:r>
              <a:rPr lang="en-GB">
                <a:ea typeface="+mj-lt"/>
                <a:cs typeface="+mj-lt"/>
              </a:rPr>
              <a:t>is an SFR closely related to the  operation of ALU. It is a kind of working desk used  for storing all data upon which some operations  should be executed . It also stores the results ready  for use in further processing.  </a:t>
            </a:r>
            <a:endParaRPr lang="en-GB"/>
          </a:p>
          <a:p>
            <a:pPr algn="r">
              <a:buClr>
                <a:srgbClr val="8AD0D6"/>
              </a:buClr>
            </a:pPr>
            <a:r>
              <a:rPr lang="en-GB">
                <a:ea typeface="+mj-lt"/>
                <a:cs typeface="+mj-lt"/>
              </a:rPr>
              <a:t>33</a:t>
            </a:r>
            <a:endParaRPr lang="en-GB"/>
          </a:p>
          <a:p>
            <a:pPr>
              <a:buClr>
                <a:srgbClr val="8AD0D6"/>
              </a:buClr>
            </a:pPr>
            <a:endParaRPr lang="en-GB" dirty="0"/>
          </a:p>
          <a:p>
            <a:pPr>
              <a:buClr>
                <a:srgbClr val="8AD0D6"/>
              </a:buClr>
            </a:pPr>
            <a:br>
              <a:rPr lang="en-US" dirty="0"/>
            </a:b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408506993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GB" sz="2400">
                <a:ea typeface="+mj-lt"/>
                <a:cs typeface="+mj-lt"/>
              </a:rPr>
              <a:t>Memory </a:t>
            </a:r>
            <a:br>
              <a:rPr lang="en-GB" sz="2400" dirty="0">
                <a:ea typeface="+mj-lt"/>
                <a:cs typeface="+mj-lt"/>
              </a:rPr>
            </a:br>
            <a:r>
              <a:rPr lang="en-GB" sz="2400">
                <a:ea typeface="+mj-lt"/>
                <a:cs typeface="+mj-lt"/>
              </a:rPr>
              <a:t>Organization</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054374" y="-280670"/>
            <a:ext cx="6995729" cy="7357744"/>
          </a:xfrm>
        </p:spPr>
        <p:txBody>
          <a:bodyPr vert="horz" lIns="91440" tIns="45720" rIns="91440" bIns="45720" rtlCol="0" anchor="ctr">
            <a:normAutofit fontScale="70000" lnSpcReduction="20000"/>
          </a:bodyPr>
          <a:lstStyle/>
          <a:p>
            <a:pPr>
              <a:buClr>
                <a:srgbClr val="8AD0D6"/>
              </a:buClr>
            </a:pPr>
            <a:r>
              <a:rPr lang="en-GB">
                <a:ea typeface="+mj-lt"/>
                <a:cs typeface="+mj-lt"/>
              </a:rPr>
              <a:t>8051 Memory Organization </a:t>
            </a:r>
          </a:p>
          <a:p>
            <a:pPr>
              <a:buClr>
                <a:srgbClr val="8AD0D6"/>
              </a:buClr>
            </a:pPr>
            <a:r>
              <a:rPr lang="en-GB" b="1">
                <a:ea typeface="+mj-lt"/>
                <a:cs typeface="+mj-lt"/>
              </a:rPr>
              <a:t>The total memory of 8051 is logically divided into  </a:t>
            </a:r>
            <a:endParaRPr lang="en-GB">
              <a:ea typeface="+mj-lt"/>
              <a:cs typeface="+mj-lt"/>
            </a:endParaRPr>
          </a:p>
          <a:p>
            <a:pPr marL="0" indent="0">
              <a:buClr>
                <a:srgbClr val="8AD0D6"/>
              </a:buClr>
              <a:buNone/>
            </a:pPr>
            <a:r>
              <a:rPr lang="en-GB" b="1">
                <a:ea typeface="+mj-lt"/>
                <a:cs typeface="+mj-lt"/>
              </a:rPr>
              <a:t>1) Program  </a:t>
            </a:r>
            <a:endParaRPr lang="en-GB">
              <a:ea typeface="+mj-lt"/>
              <a:cs typeface="+mj-lt"/>
            </a:endParaRPr>
          </a:p>
          <a:p>
            <a:pPr marL="0" indent="0">
              <a:buClr>
                <a:srgbClr val="8AD0D6"/>
              </a:buClr>
              <a:buNone/>
            </a:pPr>
            <a:r>
              <a:rPr lang="en-GB" b="1">
                <a:ea typeface="+mj-lt"/>
                <a:cs typeface="+mj-lt"/>
              </a:rPr>
              <a:t>Memory </a:t>
            </a:r>
            <a:endParaRPr lang="en-GB">
              <a:ea typeface="+mj-lt"/>
              <a:cs typeface="+mj-lt"/>
            </a:endParaRPr>
          </a:p>
          <a:p>
            <a:pPr marL="0" indent="0">
              <a:buClr>
                <a:srgbClr val="8AD0D6"/>
              </a:buClr>
              <a:buNone/>
            </a:pPr>
            <a:r>
              <a:rPr lang="en-GB" b="1"/>
              <a:t>2) Data Memory </a:t>
            </a:r>
            <a:endParaRPr lang="en-GB">
              <a:ea typeface="+mj-lt"/>
              <a:cs typeface="+mj-lt"/>
            </a:endParaRPr>
          </a:p>
          <a:p>
            <a:pPr marL="0" indent="0">
              <a:buClr>
                <a:srgbClr val="8AD0D6"/>
              </a:buClr>
              <a:buNone/>
            </a:pPr>
            <a:r>
              <a:rPr lang="en-GB" b="1">
                <a:ea typeface="+mj-lt"/>
                <a:cs typeface="+mj-lt"/>
              </a:rPr>
              <a:t>1) </a:t>
            </a:r>
            <a:r>
              <a:rPr lang="en-GB" b="1" u="sng">
                <a:ea typeface="+mj-lt"/>
                <a:cs typeface="+mj-lt"/>
              </a:rPr>
              <a:t>Program</a:t>
            </a:r>
            <a:r>
              <a:rPr lang="en-GB" b="1" dirty="0">
                <a:ea typeface="+mj-lt"/>
                <a:cs typeface="+mj-lt"/>
              </a:rPr>
              <a:t> </a:t>
            </a:r>
            <a:endParaRPr lang="en-GB" dirty="0">
              <a:ea typeface="+mj-lt"/>
              <a:cs typeface="+mj-lt"/>
            </a:endParaRPr>
          </a:p>
          <a:p>
            <a:pPr marL="0" indent="0">
              <a:buClr>
                <a:srgbClr val="8AD0D6"/>
              </a:buClr>
              <a:buNone/>
            </a:pPr>
            <a:r>
              <a:rPr lang="en-GB" b="1" u="sng">
                <a:ea typeface="+mj-lt"/>
                <a:cs typeface="+mj-lt"/>
              </a:rPr>
              <a:t>Memory</a:t>
            </a:r>
            <a:r>
              <a:rPr lang="en-GB" b="1" dirty="0">
                <a:ea typeface="+mj-lt"/>
                <a:cs typeface="+mj-lt"/>
              </a:rPr>
              <a:t> </a:t>
            </a:r>
            <a:endParaRPr lang="en-GB" dirty="0">
              <a:ea typeface="+mj-lt"/>
              <a:cs typeface="+mj-lt"/>
            </a:endParaRPr>
          </a:p>
          <a:p>
            <a:pPr marL="0" indent="0">
              <a:buClr>
                <a:srgbClr val="8AD0D6"/>
              </a:buClr>
              <a:buNone/>
            </a:pPr>
            <a:r>
              <a:rPr lang="en-GB" b="1">
                <a:ea typeface="+mj-lt"/>
                <a:cs typeface="+mj-lt"/>
              </a:rPr>
              <a:t>The 8051 has 4k byte of internal program memory (on chip memory-ROM) Which starts from 0000H to 0FFFH .The address of memory location is 16 bit  and normally stored in program counter to fetch instruction from memory. It is used to store program only not data. </a:t>
            </a:r>
            <a:endParaRPr lang="en-GB">
              <a:ea typeface="+mj-lt"/>
              <a:cs typeface="+mj-lt"/>
            </a:endParaRPr>
          </a:p>
          <a:p>
            <a:pPr marL="0" indent="0">
              <a:buClr>
                <a:srgbClr val="8AD0D6"/>
              </a:buClr>
              <a:buNone/>
            </a:pPr>
            <a:r>
              <a:rPr lang="en-GB" b="1">
                <a:ea typeface="+mj-lt"/>
                <a:cs typeface="+mj-lt"/>
              </a:rPr>
              <a:t>The program memory of 8051 can be increased by  Interfacing 64KB of external memory ROM i.e. program which address starts  From 0000H to FFFFH.  </a:t>
            </a:r>
            <a:endParaRPr lang="en-GB">
              <a:ea typeface="+mj-lt"/>
              <a:cs typeface="+mj-lt"/>
            </a:endParaRPr>
          </a:p>
          <a:p>
            <a:pPr marL="0" indent="0">
              <a:buClr>
                <a:srgbClr val="8AD0D6"/>
              </a:buClr>
              <a:buNone/>
            </a:pPr>
            <a:endParaRPr lang="en-GB" dirty="0">
              <a:ea typeface="+mj-lt"/>
              <a:cs typeface="+mj-lt"/>
            </a:endParaRPr>
          </a:p>
          <a:p>
            <a:pPr marL="0" indent="0">
              <a:buClr>
                <a:srgbClr val="8AD0D6"/>
              </a:buClr>
              <a:buNone/>
            </a:pPr>
            <a:r>
              <a:rPr lang="en-GB" b="1" u="sng"/>
              <a:t>2.Data</a:t>
            </a:r>
            <a:r>
              <a:rPr lang="en-GB" b="1" dirty="0"/>
              <a:t> </a:t>
            </a:r>
            <a:endParaRPr lang="en-GB" dirty="0">
              <a:ea typeface="+mj-lt"/>
              <a:cs typeface="+mj-lt"/>
            </a:endParaRPr>
          </a:p>
          <a:p>
            <a:pPr marL="0" indent="0">
              <a:buClr>
                <a:srgbClr val="8AD0D6"/>
              </a:buClr>
              <a:buNone/>
            </a:pPr>
            <a:r>
              <a:rPr lang="en-GB" b="1" u="sng">
                <a:ea typeface="+mj-lt"/>
                <a:cs typeface="+mj-lt"/>
              </a:rPr>
              <a:t>Memory</a:t>
            </a:r>
            <a:r>
              <a:rPr lang="en-GB" b="1" dirty="0">
                <a:ea typeface="+mj-lt"/>
                <a:cs typeface="+mj-lt"/>
              </a:rPr>
              <a:t> </a:t>
            </a:r>
            <a:endParaRPr lang="en-GB" dirty="0">
              <a:ea typeface="+mj-lt"/>
              <a:cs typeface="+mj-lt"/>
            </a:endParaRPr>
          </a:p>
          <a:p>
            <a:pPr marL="0" indent="0">
              <a:buClr>
                <a:srgbClr val="8AD0D6"/>
              </a:buClr>
              <a:buNone/>
            </a:pPr>
            <a:r>
              <a:rPr lang="en-GB" b="1">
                <a:ea typeface="+mj-lt"/>
                <a:cs typeface="+mj-lt"/>
              </a:rPr>
              <a:t>It is used for temporary storage of data .It is divided into- </a:t>
            </a:r>
            <a:endParaRPr lang="en-GB">
              <a:ea typeface="+mj-lt"/>
              <a:cs typeface="+mj-lt"/>
            </a:endParaRPr>
          </a:p>
          <a:p>
            <a:pPr marL="0" indent="0">
              <a:buClr>
                <a:srgbClr val="8AD0D6"/>
              </a:buClr>
              <a:buNone/>
            </a:pPr>
            <a:r>
              <a:rPr lang="en-GB" b="1">
                <a:ea typeface="+mj-lt"/>
                <a:cs typeface="+mj-lt"/>
              </a:rPr>
              <a:t>1) Internal data memory </a:t>
            </a:r>
            <a:endParaRPr lang="en-GB">
              <a:ea typeface="+mj-lt"/>
              <a:cs typeface="+mj-lt"/>
            </a:endParaRPr>
          </a:p>
          <a:p>
            <a:pPr marL="0" indent="0">
              <a:buClr>
                <a:srgbClr val="8AD0D6"/>
              </a:buClr>
              <a:buNone/>
            </a:pPr>
            <a:r>
              <a:rPr lang="en-GB" b="1">
                <a:ea typeface="+mj-lt"/>
                <a:cs typeface="+mj-lt"/>
              </a:rPr>
              <a:t>2) External data memory  </a:t>
            </a:r>
            <a:endParaRPr lang="en-GB">
              <a:ea typeface="+mj-lt"/>
              <a:cs typeface="+mj-lt"/>
            </a:endParaRPr>
          </a:p>
          <a:p>
            <a:pPr marL="0" indent="0">
              <a:buClr>
                <a:srgbClr val="8AD0D6"/>
              </a:buClr>
              <a:buNone/>
            </a:pPr>
            <a:r>
              <a:rPr lang="en-GB" b="1" u="sng">
                <a:ea typeface="+mj-lt"/>
                <a:cs typeface="+mj-lt"/>
              </a:rPr>
              <a:t> Internal data memory</a:t>
            </a:r>
            <a:r>
              <a:rPr lang="en-GB" b="1" dirty="0">
                <a:ea typeface="+mj-lt"/>
                <a:cs typeface="+mj-lt"/>
              </a:rPr>
              <a:t> </a:t>
            </a:r>
            <a:endParaRPr lang="en-US" b="1" dirty="0">
              <a:ea typeface="+mj-lt"/>
              <a:cs typeface="+mj-lt"/>
            </a:endParaRPr>
          </a:p>
          <a:p>
            <a:pPr marL="0" indent="0">
              <a:buClr>
                <a:srgbClr val="8AD0D6"/>
              </a:buClr>
              <a:buNone/>
            </a:pPr>
            <a:r>
              <a:rPr lang="en-GB" b="1">
                <a:ea typeface="+mj-lt"/>
                <a:cs typeface="+mj-lt"/>
              </a:rPr>
              <a:t>It is consist of two part the first is the RAM block of 128 bytes &amp; second is set   of address from 80H to FFH. Which is used for special function registers. </a:t>
            </a:r>
            <a:endParaRPr lang="en-GB">
              <a:ea typeface="+mj-lt"/>
              <a:cs typeface="+mj-lt"/>
            </a:endParaRPr>
          </a:p>
          <a:p>
            <a:pPr marL="0" indent="0">
              <a:buClr>
                <a:srgbClr val="8AD0D6"/>
              </a:buClr>
              <a:buNone/>
            </a:pPr>
            <a:r>
              <a:rPr lang="en-GB" b="1" u="sng">
                <a:ea typeface="+mj-lt"/>
                <a:cs typeface="+mj-lt"/>
              </a:rPr>
              <a:t>External data</a:t>
            </a:r>
            <a:r>
              <a:rPr lang="en-GB" b="1" dirty="0">
                <a:ea typeface="+mj-lt"/>
                <a:cs typeface="+mj-lt"/>
              </a:rPr>
              <a:t> </a:t>
            </a:r>
            <a:endParaRPr lang="en-GB" dirty="0">
              <a:ea typeface="+mj-lt"/>
              <a:cs typeface="+mj-lt"/>
            </a:endParaRPr>
          </a:p>
          <a:p>
            <a:pPr marL="0" indent="0">
              <a:buClr>
                <a:srgbClr val="8AD0D6"/>
              </a:buClr>
              <a:buNone/>
            </a:pPr>
            <a:r>
              <a:rPr lang="en-GB" b="1" u="sng">
                <a:ea typeface="+mj-lt"/>
                <a:cs typeface="+mj-lt"/>
              </a:rPr>
              <a:t>memory</a:t>
            </a:r>
            <a:r>
              <a:rPr lang="en-GB" b="1" dirty="0">
                <a:ea typeface="+mj-lt"/>
                <a:cs typeface="+mj-lt"/>
              </a:rPr>
              <a:t> </a:t>
            </a:r>
            <a:endParaRPr lang="en-GB" dirty="0">
              <a:ea typeface="+mj-lt"/>
              <a:cs typeface="+mj-lt"/>
            </a:endParaRPr>
          </a:p>
          <a:p>
            <a:pPr>
              <a:buClr>
                <a:srgbClr val="8AD0D6"/>
              </a:buClr>
            </a:pPr>
            <a:r>
              <a:rPr lang="en-GB" b="1">
                <a:ea typeface="+mj-lt"/>
                <a:cs typeface="+mj-lt"/>
              </a:rPr>
              <a:t>The external RAM of 64KB can be connected. </a:t>
            </a:r>
            <a:endParaRPr lang="en-GB"/>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409917202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ea typeface="+mj-lt"/>
                <a:cs typeface="+mj-lt"/>
              </a:rPr>
              <a:t>Pin</a:t>
            </a:r>
            <a:br>
              <a:rPr lang="en-US" sz="2400" dirty="0">
                <a:ea typeface="+mj-lt"/>
                <a:cs typeface="+mj-lt"/>
              </a:rPr>
            </a:br>
            <a:r>
              <a:rPr lang="en-US" sz="2400">
                <a:ea typeface="+mj-lt"/>
                <a:cs typeface="+mj-lt"/>
              </a:rPr>
              <a:t> out </a:t>
            </a:r>
            <a:br>
              <a:rPr lang="en-US" sz="2400" dirty="0">
                <a:ea typeface="+mj-lt"/>
                <a:cs typeface="+mj-lt"/>
              </a:rPr>
            </a:br>
            <a:r>
              <a:rPr lang="en-US" sz="2400">
                <a:ea typeface="+mj-lt"/>
                <a:cs typeface="+mj-lt"/>
              </a:rPr>
              <a:t>Description</a:t>
            </a: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4720999" y="167005"/>
            <a:ext cx="6281354" cy="6805294"/>
          </a:xfrm>
        </p:spPr>
        <p:txBody>
          <a:bodyPr vert="horz" lIns="91440" tIns="45720" rIns="91440" bIns="45720" rtlCol="0" anchor="ctr">
            <a:normAutofit fontScale="77500" lnSpcReduction="20000"/>
          </a:bodyPr>
          <a:lstStyle/>
          <a:p>
            <a:pPr>
              <a:buClr>
                <a:srgbClr val="8AD0D6"/>
              </a:buClr>
            </a:pPr>
            <a:r>
              <a:rPr lang="en-GB" b="1" u="sng">
                <a:ea typeface="+mj-lt"/>
                <a:cs typeface="+mj-lt"/>
              </a:rPr>
              <a:t>Pins 1-8 : </a:t>
            </a:r>
            <a:r>
              <a:rPr lang="en-GB">
                <a:ea typeface="+mj-lt"/>
                <a:cs typeface="+mj-lt"/>
              </a:rPr>
              <a:t>Port 1 Each of these pins can be configured as an  input or an output. </a:t>
            </a:r>
            <a:endParaRPr lang="en-US">
              <a:ea typeface="+mj-lt"/>
              <a:cs typeface="+mj-lt"/>
            </a:endParaRPr>
          </a:p>
          <a:p>
            <a:pPr>
              <a:buClr>
                <a:srgbClr val="8AD0D6"/>
              </a:buClr>
            </a:pPr>
            <a:r>
              <a:rPr lang="en-GB" b="1" u="sng">
                <a:ea typeface="+mj-lt"/>
                <a:cs typeface="+mj-lt"/>
              </a:rPr>
              <a:t>Pin 9 </a:t>
            </a:r>
            <a:r>
              <a:rPr lang="en-GB" u="sng">
                <a:ea typeface="+mj-lt"/>
                <a:cs typeface="+mj-lt"/>
              </a:rPr>
              <a:t>: </a:t>
            </a:r>
            <a:r>
              <a:rPr lang="en-GB">
                <a:ea typeface="+mj-lt"/>
                <a:cs typeface="+mj-lt"/>
              </a:rPr>
              <a:t>RSA logic one on this pin disables the microcontroller  and clears the contents of most registers. In other words, the  positive voltage on this pin resets the microcontroller. By  applying logic zero to this pin, the program starts execution  from the beginning. </a:t>
            </a:r>
            <a:endParaRPr lang="en-US"/>
          </a:p>
          <a:p>
            <a:pPr>
              <a:buClr>
                <a:srgbClr val="8AD0D6"/>
              </a:buClr>
            </a:pPr>
            <a:r>
              <a:rPr lang="en-GB" b="1" u="sng">
                <a:ea typeface="+mj-lt"/>
                <a:cs typeface="+mj-lt"/>
              </a:rPr>
              <a:t>Pins 10-17: </a:t>
            </a:r>
            <a:r>
              <a:rPr lang="en-GB">
                <a:ea typeface="+mj-lt"/>
                <a:cs typeface="+mj-lt"/>
              </a:rPr>
              <a:t>Port 3 Similar to port 1, each of these pins can serve  as general input or output. Besides, all of them have alternative  functions: </a:t>
            </a:r>
            <a:endParaRPr lang="en-GB"/>
          </a:p>
          <a:p>
            <a:pPr>
              <a:buClr>
                <a:srgbClr val="8AD0D6"/>
              </a:buClr>
            </a:pPr>
            <a:r>
              <a:rPr lang="en-GB">
                <a:ea typeface="+mj-lt"/>
                <a:cs typeface="+mj-lt"/>
              </a:rPr>
              <a:t>22-03-2016 37</a:t>
            </a:r>
            <a:endParaRPr lang="en-GB"/>
          </a:p>
          <a:p>
            <a:pPr>
              <a:buClr>
                <a:srgbClr val="8AD0D6"/>
              </a:buClr>
            </a:pPr>
            <a:r>
              <a:rPr lang="en-GB" b="1" u="sng">
                <a:ea typeface="+mj-lt"/>
                <a:cs typeface="+mj-lt"/>
              </a:rPr>
              <a:t>Pin 10: </a:t>
            </a:r>
            <a:r>
              <a:rPr lang="en-GB">
                <a:ea typeface="+mj-lt"/>
                <a:cs typeface="+mj-lt"/>
              </a:rPr>
              <a:t>RXD Serial asynchronous communication input or  Serial synchronous communication output. </a:t>
            </a:r>
            <a:endParaRPr lang="en-GB"/>
          </a:p>
          <a:p>
            <a:pPr>
              <a:buClr>
                <a:srgbClr val="8AD0D6"/>
              </a:buClr>
            </a:pPr>
            <a:r>
              <a:rPr lang="en-GB" b="1" u="sng">
                <a:ea typeface="+mj-lt"/>
                <a:cs typeface="+mj-lt"/>
              </a:rPr>
              <a:t>Pin 11: </a:t>
            </a:r>
            <a:r>
              <a:rPr lang="en-GB">
                <a:ea typeface="+mj-lt"/>
                <a:cs typeface="+mj-lt"/>
              </a:rPr>
              <a:t>TXD Serial asynchronous communication output or  Serial synchronous communication clock output. </a:t>
            </a:r>
            <a:endParaRPr lang="en-GB"/>
          </a:p>
          <a:p>
            <a:pPr>
              <a:buClr>
                <a:srgbClr val="8AD0D6"/>
              </a:buClr>
            </a:pPr>
            <a:r>
              <a:rPr lang="en-GB" b="1" u="sng">
                <a:ea typeface="+mj-lt"/>
                <a:cs typeface="+mj-lt"/>
              </a:rPr>
              <a:t>Pin 12: </a:t>
            </a:r>
            <a:r>
              <a:rPr lang="en-GB">
                <a:ea typeface="+mj-lt"/>
                <a:cs typeface="+mj-lt"/>
              </a:rPr>
              <a:t>INT0 Interrupt 0  </a:t>
            </a:r>
            <a:endParaRPr lang="en-GB"/>
          </a:p>
          <a:p>
            <a:pPr>
              <a:buClr>
                <a:srgbClr val="8AD0D6"/>
              </a:buClr>
            </a:pPr>
            <a:r>
              <a:rPr lang="en-GB">
                <a:ea typeface="+mj-lt"/>
                <a:cs typeface="+mj-lt"/>
              </a:rPr>
              <a:t>input. </a:t>
            </a:r>
            <a:endParaRPr lang="en-GB"/>
          </a:p>
          <a:p>
            <a:pPr>
              <a:buClr>
                <a:srgbClr val="8AD0D6"/>
              </a:buClr>
            </a:pPr>
            <a:r>
              <a:rPr lang="en-GB" b="1" u="sng">
                <a:ea typeface="+mj-lt"/>
                <a:cs typeface="+mj-lt"/>
              </a:rPr>
              <a:t>Pin 13: </a:t>
            </a:r>
            <a:r>
              <a:rPr lang="en-GB">
                <a:ea typeface="+mj-lt"/>
                <a:cs typeface="+mj-lt"/>
              </a:rPr>
              <a:t>INT1 Interrupt 1  </a:t>
            </a:r>
            <a:endParaRPr lang="en-GB"/>
          </a:p>
          <a:p>
            <a:pPr>
              <a:buClr>
                <a:srgbClr val="8AD0D6"/>
              </a:buClr>
            </a:pPr>
            <a:r>
              <a:rPr lang="en-GB">
                <a:ea typeface="+mj-lt"/>
                <a:cs typeface="+mj-lt"/>
              </a:rPr>
              <a:t>input. </a:t>
            </a:r>
            <a:endParaRPr lang="en-GB"/>
          </a:p>
          <a:p>
            <a:pPr>
              <a:buClr>
                <a:srgbClr val="8AD0D6"/>
              </a:buClr>
            </a:pPr>
            <a:r>
              <a:rPr lang="en-GB" b="1" u="sng">
                <a:ea typeface="+mj-lt"/>
                <a:cs typeface="+mj-lt"/>
              </a:rPr>
              <a:t>Pin 14: </a:t>
            </a:r>
            <a:r>
              <a:rPr lang="en-GB">
                <a:ea typeface="+mj-lt"/>
                <a:cs typeface="+mj-lt"/>
              </a:rPr>
              <a:t>T0 Counter 0 clock  </a:t>
            </a:r>
            <a:endParaRPr lang="en-GB"/>
          </a:p>
          <a:p>
            <a:pPr>
              <a:buClr>
                <a:srgbClr val="8AD0D6"/>
              </a:buClr>
            </a:pPr>
            <a:r>
              <a:rPr lang="en-GB">
                <a:ea typeface="+mj-lt"/>
                <a:cs typeface="+mj-lt"/>
              </a:rPr>
              <a:t>input. </a:t>
            </a:r>
            <a:endParaRPr lang="en-GB"/>
          </a:p>
          <a:p>
            <a:pPr>
              <a:buClr>
                <a:srgbClr val="8AD0D6"/>
              </a:buClr>
            </a:pPr>
            <a:r>
              <a:rPr lang="en-GB" b="1" u="sng">
                <a:ea typeface="+mj-lt"/>
                <a:cs typeface="+mj-lt"/>
              </a:rPr>
              <a:t>Pin 15: </a:t>
            </a:r>
            <a:r>
              <a:rPr lang="en-GB">
                <a:ea typeface="+mj-lt"/>
                <a:cs typeface="+mj-lt"/>
              </a:rPr>
              <a:t>T1 Counter 1 clock  </a:t>
            </a:r>
            <a:endParaRPr lang="en-GB"/>
          </a:p>
          <a:p>
            <a:pPr>
              <a:buClr>
                <a:srgbClr val="8AD0D6"/>
              </a:buClr>
            </a:pPr>
            <a:r>
              <a:rPr lang="en-GB" b="1" u="sng">
                <a:ea typeface="+mj-lt"/>
                <a:cs typeface="+mj-lt"/>
              </a:rPr>
              <a:t>Pin 16: </a:t>
            </a:r>
            <a:r>
              <a:rPr lang="en-GB">
                <a:ea typeface="+mj-lt"/>
                <a:cs typeface="+mj-lt"/>
              </a:rPr>
              <a:t>Write to external (additional)  </a:t>
            </a:r>
            <a:endParaRPr lang="en-GB"/>
          </a:p>
          <a:p>
            <a:pPr>
              <a:buClr>
                <a:srgbClr val="8AD0D6"/>
              </a:buClr>
            </a:pPr>
            <a:r>
              <a:rPr lang="en-GB">
                <a:ea typeface="+mj-lt"/>
                <a:cs typeface="+mj-lt"/>
              </a:rPr>
              <a:t>RAM. </a:t>
            </a:r>
            <a:endParaRPr lang="en-GB" baseline="-2500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797814167"/>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t>Pin</a:t>
            </a:r>
            <a:br>
              <a:rPr lang="en-US" sz="2400" dirty="0"/>
            </a:br>
            <a:r>
              <a:rPr lang="en-US" sz="2400"/>
              <a:t> out </a:t>
            </a:r>
            <a:br>
              <a:rPr lang="en-US" sz="2400" dirty="0"/>
            </a:br>
            <a:r>
              <a:rPr lang="en-US" sz="2400"/>
              <a:t>Description</a:t>
            </a:r>
            <a:endParaRPr lang="en-US"/>
          </a:p>
        </p:txBody>
      </p:sp>
      <p:sp>
        <p:nvSpPr>
          <p:cNvPr id="3" name="Content Placeholder"/>
          <p:cNvSpPr>
            <a:spLocks noGrp="1"/>
          </p:cNvSpPr>
          <p:nvPr>
            <p:ph idx="1"/>
          </p:nvPr>
        </p:nvSpPr>
        <p:spPr>
          <a:xfrm>
            <a:off x="4892449" y="33655"/>
            <a:ext cx="6738554" cy="7462519"/>
          </a:xfrm>
        </p:spPr>
        <p:txBody>
          <a:bodyPr vert="horz" lIns="91440" tIns="45720" rIns="91440" bIns="45720" rtlCol="0" anchor="ctr">
            <a:normAutofit fontScale="55000" lnSpcReduction="20000"/>
          </a:bodyPr>
          <a:lstStyle/>
          <a:p>
            <a:pPr>
              <a:buClr>
                <a:srgbClr val="8AD0D6"/>
              </a:buClr>
            </a:pPr>
            <a:r>
              <a:rPr lang="en-GB" b="1" u="sng">
                <a:ea typeface="+mj-lt"/>
                <a:cs typeface="+mj-lt"/>
              </a:rPr>
              <a:t>Pin 17: </a:t>
            </a:r>
            <a:r>
              <a:rPr lang="en-GB">
                <a:ea typeface="+mj-lt"/>
                <a:cs typeface="+mj-lt"/>
              </a:rPr>
              <a:t>RD Read from external RAM </a:t>
            </a:r>
          </a:p>
          <a:p>
            <a:pPr>
              <a:buClr>
                <a:srgbClr val="8AD0D6"/>
              </a:buClr>
            </a:pPr>
            <a:r>
              <a:rPr lang="en-GB" b="1" u="sng">
                <a:ea typeface="+mj-lt"/>
                <a:cs typeface="+mj-lt"/>
              </a:rPr>
              <a:t>Pin 18, 19: </a:t>
            </a:r>
            <a:r>
              <a:rPr lang="en-GB">
                <a:ea typeface="+mj-lt"/>
                <a:cs typeface="+mj-lt"/>
              </a:rPr>
              <a:t>X2, X1 Internal oscillator input .  </a:t>
            </a:r>
          </a:p>
          <a:p>
            <a:pPr>
              <a:buClr>
                <a:srgbClr val="8AD0D6"/>
              </a:buClr>
            </a:pPr>
            <a:r>
              <a:rPr lang="en-GB">
                <a:ea typeface="+mj-lt"/>
                <a:cs typeface="+mj-lt"/>
              </a:rPr>
              <a:t>A quartz crystal which specifies operating frequency is usually  connected to these pins. </a:t>
            </a:r>
          </a:p>
          <a:p>
            <a:pPr>
              <a:buClr>
                <a:srgbClr val="8AD0D6"/>
              </a:buClr>
            </a:pPr>
            <a:r>
              <a:rPr lang="en-GB" b="1" u="sng">
                <a:ea typeface="+mj-lt"/>
                <a:cs typeface="+mj-lt"/>
              </a:rPr>
              <a:t>Pin 20: </a:t>
            </a:r>
            <a:r>
              <a:rPr lang="en-GB">
                <a:ea typeface="+mj-lt"/>
                <a:cs typeface="+mj-lt"/>
              </a:rPr>
              <a:t>GND Ground. </a:t>
            </a:r>
          </a:p>
          <a:p>
            <a:pPr>
              <a:buClr>
                <a:srgbClr val="8AD0D6"/>
              </a:buClr>
            </a:pPr>
            <a:r>
              <a:rPr lang="en-GB" b="1" u="sng">
                <a:ea typeface="+mj-lt"/>
                <a:cs typeface="+mj-lt"/>
              </a:rPr>
              <a:t>Pin 21-28: </a:t>
            </a:r>
            <a:r>
              <a:rPr lang="en-GB">
                <a:ea typeface="+mj-lt"/>
                <a:cs typeface="+mj-lt"/>
              </a:rPr>
              <a:t>Port 2 If there is no intention to use external memory then  These port pins are configured as general inputs/outputs.  In case external memory is used, the higher address byte,  i.e. addresses A8-A15 will appear on this port.  </a:t>
            </a:r>
          </a:p>
          <a:p>
            <a:pPr>
              <a:buClr>
                <a:srgbClr val="8AD0D6"/>
              </a:buClr>
            </a:pPr>
            <a:r>
              <a:rPr lang="en-GB" dirty="0">
                <a:ea typeface="+mj-lt"/>
                <a:cs typeface="+mj-lt"/>
              </a:rPr>
              <a:t> </a:t>
            </a:r>
            <a:r>
              <a:rPr lang="en-GB" b="1" u="sng">
                <a:ea typeface="+mj-lt"/>
                <a:cs typeface="+mj-lt"/>
              </a:rPr>
              <a:t>Pin 29: PSEN </a:t>
            </a:r>
            <a:r>
              <a:rPr lang="en-GB" b="1">
                <a:ea typeface="+mj-lt"/>
                <a:cs typeface="+mj-lt"/>
              </a:rPr>
              <a:t>(program store enable)</a:t>
            </a:r>
            <a:r>
              <a:rPr lang="en-GB">
                <a:ea typeface="+mj-lt"/>
                <a:cs typeface="+mj-lt"/>
              </a:rPr>
              <a:t>If external  ROM is used for storing program every time the  microcontroller reads a byte from memory. </a:t>
            </a:r>
          </a:p>
          <a:p>
            <a:pPr>
              <a:buClr>
                <a:srgbClr val="8AD0D6"/>
              </a:buClr>
            </a:pPr>
            <a:r>
              <a:rPr lang="en-GB">
                <a:ea typeface="+mj-lt"/>
                <a:cs typeface="+mj-lt"/>
              </a:rPr>
              <a:t> It is a program store enable Pin whenever device is  executing code from external program memory PSEN  is active ( logic 0). It is used to fetch the code from  external memory .  </a:t>
            </a:r>
          </a:p>
          <a:p>
            <a:pPr>
              <a:buClr>
                <a:srgbClr val="8AD0D6"/>
              </a:buClr>
            </a:pPr>
            <a:r>
              <a:rPr lang="en-GB">
                <a:ea typeface="+mj-lt"/>
                <a:cs typeface="+mj-lt"/>
              </a:rPr>
              <a:t> For internal program memory this pin should be  inactive(logic 1 or high). </a:t>
            </a:r>
          </a:p>
          <a:p>
            <a:pPr>
              <a:buClr>
                <a:srgbClr val="8AD0D6"/>
              </a:buClr>
            </a:pPr>
            <a:r>
              <a:rPr lang="en-GB" b="1" u="sng">
                <a:ea typeface="+mj-lt"/>
                <a:cs typeface="+mj-lt"/>
              </a:rPr>
              <a:t>Pin 30: ALE </a:t>
            </a:r>
            <a:r>
              <a:rPr lang="en-GB">
                <a:ea typeface="+mj-lt"/>
                <a:cs typeface="+mj-lt"/>
              </a:rPr>
              <a:t>(Address latch enable) 8051 port -0 provides both  address &amp; data. So we have to make separate . </a:t>
            </a:r>
          </a:p>
          <a:p>
            <a:pPr>
              <a:buClr>
                <a:srgbClr val="8AD0D6"/>
              </a:buClr>
            </a:pPr>
            <a:r>
              <a:rPr lang="en-GB">
                <a:ea typeface="+mj-lt"/>
                <a:cs typeface="+mj-lt"/>
              </a:rPr>
              <a:t>The ALE pin is used for de-multiplexing the address &amp;data by connecting to the G pin (enable pin) of the 74LS373 latch IC. When ALE=0 data path is selected &amp; when ALE=1 address path is selected.  </a:t>
            </a:r>
            <a:endParaRPr lang="en-US" dirty="0">
              <a:ea typeface="+mj-lt"/>
              <a:cs typeface="+mj-lt"/>
            </a:endParaRPr>
          </a:p>
          <a:p>
            <a:pPr>
              <a:buClr>
                <a:srgbClr val="8AD0D6"/>
              </a:buClr>
            </a:pPr>
            <a:r>
              <a:rPr lang="en-GB" b="1" u="sng">
                <a:ea typeface="+mj-lt"/>
                <a:cs typeface="+mj-lt"/>
              </a:rPr>
              <a:t>Pin 31: EA </a:t>
            </a:r>
            <a:r>
              <a:rPr lang="en-GB">
                <a:ea typeface="+mj-lt"/>
                <a:cs typeface="+mj-lt"/>
              </a:rPr>
              <a:t>It is stand for external access . It is an input pin and must be connected to either Vcc or Ground.  </a:t>
            </a:r>
          </a:p>
          <a:p>
            <a:pPr>
              <a:buClr>
                <a:srgbClr val="8AD0D6"/>
              </a:buClr>
            </a:pPr>
            <a:r>
              <a:rPr lang="en-GB">
                <a:ea typeface="+mj-lt"/>
                <a:cs typeface="+mj-lt"/>
              </a:rPr>
              <a:t>By applying logic zero (ground) to this pin, P2 and P0 are used for data and address transmission.  </a:t>
            </a:r>
          </a:p>
          <a:p>
            <a:pPr>
              <a:buClr>
                <a:srgbClr val="8AD0D6"/>
              </a:buClr>
            </a:pPr>
            <a:r>
              <a:rPr lang="en-GB">
                <a:ea typeface="+mj-lt"/>
                <a:cs typeface="+mj-lt"/>
              </a:rPr>
              <a:t>By connecting Vcc to indicate that the program code is stored in the microcontroller’s on chip ROM. </a:t>
            </a:r>
          </a:p>
          <a:p>
            <a:pPr marL="0" indent="0">
              <a:buNone/>
            </a:pPr>
            <a:r>
              <a:rPr lang="en-GB">
                <a:ea typeface="+mj-lt"/>
                <a:cs typeface="+mj-lt"/>
              </a:rPr>
              <a:t>External data memory </a:t>
            </a:r>
            <a:endParaRPr lang="en-GB" dirty="0">
              <a:ea typeface="+mj-lt"/>
              <a:cs typeface="+mj-lt"/>
            </a:endParaRPr>
          </a:p>
          <a:p>
            <a:pPr>
              <a:buNone/>
            </a:pPr>
            <a:r>
              <a:rPr lang="en-GB" b="1" u="sng">
                <a:ea typeface="+mj-lt"/>
                <a:cs typeface="+mj-lt"/>
              </a:rPr>
              <a:t>Pin 32-39: Port 0 </a:t>
            </a:r>
            <a:r>
              <a:rPr lang="en-GB">
                <a:ea typeface="+mj-lt"/>
                <a:cs typeface="+mj-lt"/>
              </a:rPr>
              <a:t>Similar to P2, if external memory is not used, these  pins can be used as general inputs/outputs. Otherwise, P0 is configured  as address output (A0-A7) when the ALE pin is driven high (1) or as  data output (Data Bus) when the ALE pin is driven low (0). </a:t>
            </a:r>
            <a:endParaRPr lang="en-GB"/>
          </a:p>
          <a:p>
            <a:pPr>
              <a:buNone/>
            </a:pPr>
            <a:r>
              <a:rPr lang="en-GB" b="1" u="sng">
                <a:ea typeface="+mj-lt"/>
                <a:cs typeface="+mj-lt"/>
              </a:rPr>
              <a:t>Pin 40: VCC +5V </a:t>
            </a:r>
            <a:r>
              <a:rPr lang="en-GB" u="sng">
                <a:ea typeface="+mj-lt"/>
                <a:cs typeface="+mj-lt"/>
              </a:rPr>
              <a:t>p</a:t>
            </a:r>
            <a:r>
              <a:rPr lang="en-GB">
                <a:ea typeface="+mj-lt"/>
                <a:cs typeface="+mj-lt"/>
              </a:rPr>
              <a:t>ower  </a:t>
            </a:r>
            <a:endParaRPr lang="en-GB"/>
          </a:p>
          <a:p>
            <a:pPr>
              <a:buNone/>
            </a:pPr>
            <a:r>
              <a:rPr lang="en-GB">
                <a:ea typeface="+mj-lt"/>
                <a:cs typeface="+mj-lt"/>
              </a:rPr>
              <a:t>supply. </a:t>
            </a:r>
            <a:endParaRPr lang="en-GB"/>
          </a:p>
          <a:p>
            <a:pPr marL="0" indent="0">
              <a:buNone/>
            </a:pPr>
            <a:br>
              <a:rPr lang="en-US" dirty="0"/>
            </a:br>
            <a:endParaRPr lang="en-US" dirty="0"/>
          </a:p>
          <a:p>
            <a:pPr marL="0" indent="0">
              <a:buClr>
                <a:srgbClr val="8AD0D6"/>
              </a:buClr>
              <a:buNone/>
            </a:pPr>
            <a:endParaRPr lang="en-US" dirty="0">
              <a:ea typeface="+mj-lt"/>
              <a:cs typeface="+mj-lt"/>
            </a:endParaRPr>
          </a:p>
          <a:p>
            <a:pPr marL="0" indent="0">
              <a:buClr>
                <a:srgbClr val="8AD0D6"/>
              </a:buClr>
              <a:buNone/>
            </a:pPr>
            <a:endParaRPr lang="en-GB" dirty="0">
              <a:ea typeface="+mj-lt"/>
              <a:cs typeface="+mj-lt"/>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7" name="Picture 8" descr="Text&#10;&#10;Description automatically generated">
            <a:extLst>
              <a:ext uri="{FF2B5EF4-FFF2-40B4-BE49-F238E27FC236}">
                <a16:creationId xmlns:a16="http://schemas.microsoft.com/office/drawing/2014/main" id="{39E879C8-661C-4513-BF98-B6C2094FFFCC}"/>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376689272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dirty="0">
                <a:solidFill>
                  <a:srgbClr val="FFFFFF"/>
                </a:solidFill>
              </a:rPr>
              <a:t>A</a:t>
            </a:r>
            <a:br>
              <a:rPr lang="en-US" sz="2400" dirty="0">
                <a:solidFill>
                  <a:srgbClr val="FFFFFF"/>
                </a:solidFill>
              </a:rPr>
            </a:br>
            <a:r>
              <a:rPr lang="en-US" sz="2400" dirty="0">
                <a:solidFill>
                  <a:srgbClr val="FFFFFF"/>
                </a:solidFill>
              </a:rPr>
              <a:t>U</a:t>
            </a:r>
            <a:br>
              <a:rPr lang="en-US" sz="2400" dirty="0">
                <a:solidFill>
                  <a:srgbClr val="FFFFFF"/>
                </a:solidFill>
              </a:rPr>
            </a:br>
            <a:r>
              <a:rPr lang="en-US" sz="2400" dirty="0">
                <a:solidFill>
                  <a:srgbClr val="FFFFFF"/>
                </a:solidFill>
              </a:rPr>
              <a:t>R</a:t>
            </a:r>
            <a:br>
              <a:rPr lang="en-US" sz="2400" dirty="0">
                <a:solidFill>
                  <a:srgbClr val="FFFFFF"/>
                </a:solidFill>
              </a:rPr>
            </a:br>
            <a:r>
              <a:rPr lang="en-US" sz="2400" dirty="0">
                <a:solidFill>
                  <a:srgbClr val="FFFFFF"/>
                </a:solidFill>
              </a:rPr>
              <a:t>D</a:t>
            </a:r>
            <a:br>
              <a:rPr lang="en-US" sz="2400" dirty="0">
                <a:solidFill>
                  <a:srgbClr val="FFFFFF"/>
                </a:solidFill>
              </a:rPr>
            </a:br>
            <a:r>
              <a:rPr lang="en-US" sz="2400" dirty="0">
                <a:solidFill>
                  <a:srgbClr val="FFFFFF"/>
                </a:solidFill>
              </a:rPr>
              <a:t>I</a:t>
            </a:r>
            <a:br>
              <a:rPr lang="en-US" sz="2400" dirty="0">
                <a:solidFill>
                  <a:srgbClr val="FFFFFF"/>
                </a:solidFill>
              </a:rPr>
            </a:br>
            <a:r>
              <a:rPr lang="en-US" sz="2400" dirty="0">
                <a:solidFill>
                  <a:srgbClr val="FFFFFF"/>
                </a:solidFill>
              </a:rPr>
              <a:t>N</a:t>
            </a:r>
            <a:br>
              <a:rPr lang="en-US" sz="2400" dirty="0">
                <a:solidFill>
                  <a:srgbClr val="FFFFFF"/>
                </a:solidFill>
              </a:rPr>
            </a:br>
            <a:r>
              <a:rPr lang="en-US" sz="2400" dirty="0">
                <a:solidFill>
                  <a:srgbClr val="FFFFFF"/>
                </a:solidFill>
              </a:rPr>
              <a:t>O</a:t>
            </a:r>
            <a:br>
              <a:rPr lang="en-US" sz="2400" dirty="0">
                <a:solidFill>
                  <a:srgbClr val="FFFFFF"/>
                </a:solidFill>
              </a:rPr>
            </a:br>
            <a:br>
              <a:rPr lang="en-US" sz="2400" dirty="0"/>
            </a:br>
            <a:br>
              <a:rPr lang="en-US" sz="2400" dirty="0">
                <a:solidFill>
                  <a:srgbClr val="FFFFFF"/>
                </a:solidFill>
              </a:rPr>
            </a:br>
            <a:br>
              <a:rPr lang="en-US" sz="2400" dirty="0">
                <a:solidFill>
                  <a:srgbClr val="FFFFFF"/>
                </a:solidFill>
              </a:rPr>
            </a:br>
            <a:br>
              <a:rPr lang="en-US" sz="2400" dirty="0">
                <a:solidFill>
                  <a:srgbClr val="FFFFFF"/>
                </a:solidFill>
              </a:rPr>
            </a:br>
            <a:br>
              <a:rPr lang="en-US" sz="2400" dirty="0">
                <a:solidFill>
                  <a:srgbClr val="FFFFFF"/>
                </a:solidFill>
              </a:rPr>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92500" lnSpcReduction="20000"/>
          </a:bodyPr>
          <a:lstStyle/>
          <a:p>
            <a:pPr>
              <a:buClr>
                <a:srgbClr val="8AD0D6"/>
              </a:buClr>
            </a:pPr>
            <a:r>
              <a:rPr lang="en-GB" dirty="0">
                <a:ea typeface="+mj-lt"/>
                <a:cs typeface="+mj-lt"/>
              </a:rPr>
              <a:t>A small computer on a single chip containing a processor, memory, and input/output. Typically "embedded" inside some device that they control. A microcontroller is often small and low cost</a:t>
            </a:r>
            <a:endParaRPr lang="en-GB" dirty="0"/>
          </a:p>
          <a:p>
            <a:pPr>
              <a:buClr>
                <a:srgbClr val="8AD0D6"/>
              </a:buClr>
            </a:pPr>
            <a:r>
              <a:rPr lang="en-GB" dirty="0">
                <a:ea typeface="+mj-lt"/>
                <a:cs typeface="+mj-lt"/>
              </a:rPr>
              <a:t>Development board-A printed circuit board designed to facilitate work with a particular microcontroller.</a:t>
            </a:r>
            <a:endParaRPr lang="en-GB" dirty="0"/>
          </a:p>
          <a:p>
            <a:pPr marL="0" indent="0">
              <a:buClr>
                <a:srgbClr val="8AD0D6"/>
              </a:buClr>
              <a:buNone/>
            </a:pPr>
            <a:r>
              <a:rPr lang="en-GB" dirty="0">
                <a:ea typeface="+mj-lt"/>
                <a:cs typeface="+mj-lt"/>
              </a:rPr>
              <a:t>      Typical components include-</a:t>
            </a:r>
            <a:endParaRPr lang="en-GB" dirty="0"/>
          </a:p>
          <a:p>
            <a:pPr>
              <a:buClr>
                <a:srgbClr val="8AD0D6"/>
              </a:buClr>
            </a:pPr>
            <a:r>
              <a:rPr lang="en-GB" dirty="0">
                <a:ea typeface="+mj-lt"/>
                <a:cs typeface="+mj-lt"/>
              </a:rPr>
              <a:t>power circuit</a:t>
            </a:r>
            <a:endParaRPr lang="en-GB" dirty="0"/>
          </a:p>
          <a:p>
            <a:pPr>
              <a:buClr>
                <a:srgbClr val="8AD0D6"/>
              </a:buClr>
            </a:pPr>
            <a:endParaRPr lang="en-GB"/>
          </a:p>
          <a:p>
            <a:pPr>
              <a:buClr>
                <a:srgbClr val="8AD0D6"/>
              </a:buClr>
            </a:pPr>
            <a:r>
              <a:rPr lang="en-GB" dirty="0">
                <a:ea typeface="+mj-lt"/>
                <a:cs typeface="+mj-lt"/>
              </a:rPr>
              <a:t>programming interface</a:t>
            </a:r>
            <a:endParaRPr lang="en-GB" dirty="0"/>
          </a:p>
          <a:p>
            <a:pPr>
              <a:buClr>
                <a:srgbClr val="8AD0D6"/>
              </a:buClr>
            </a:pPr>
            <a:endParaRPr lang="en-GB"/>
          </a:p>
          <a:p>
            <a:pPr>
              <a:buClr>
                <a:srgbClr val="8AD0D6"/>
              </a:buClr>
            </a:pPr>
            <a:r>
              <a:rPr lang="en-GB" dirty="0">
                <a:ea typeface="+mj-lt"/>
                <a:cs typeface="+mj-lt"/>
              </a:rPr>
              <a:t>basic input; usually buttons and LEDs</a:t>
            </a:r>
            <a:endParaRPr lang="en-GB" dirty="0"/>
          </a:p>
          <a:p>
            <a:pPr>
              <a:buClr>
                <a:srgbClr val="8AD0D6"/>
              </a:buClr>
            </a:pPr>
            <a:endParaRPr lang="en-GB"/>
          </a:p>
          <a:p>
            <a:pPr>
              <a:buClr>
                <a:srgbClr val="8AD0D6"/>
              </a:buClr>
            </a:pPr>
            <a:r>
              <a:rPr lang="en-GB" dirty="0">
                <a:ea typeface="+mj-lt"/>
                <a:cs typeface="+mj-lt"/>
              </a:rPr>
              <a:t>I/O pins</a:t>
            </a:r>
            <a:endParaRPr lang="en-GB" dirty="0"/>
          </a:p>
          <a:p>
            <a:pPr>
              <a:buClr>
                <a:srgbClr val="8AD0D6"/>
              </a:buClr>
            </a:pPr>
            <a:endParaRPr lang="en-GB" dirty="0">
              <a:ea typeface="+mj-lt"/>
              <a:cs typeface="+mj-lt"/>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
        <p:nvSpPr>
          <p:cNvPr id="9" name="TextBox 8">
            <a:extLst>
              <a:ext uri="{FF2B5EF4-FFF2-40B4-BE49-F238E27FC236}">
                <a16:creationId xmlns:a16="http://schemas.microsoft.com/office/drawing/2014/main" id="{F8D771BD-0ABF-45E0-9D25-96B8166E08A5}"/>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D9E82EFA-73CE-4F16-9911-D8D31C40488F}"/>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11" name="Picture 11">
            <a:extLst>
              <a:ext uri="{FF2B5EF4-FFF2-40B4-BE49-F238E27FC236}">
                <a16:creationId xmlns:a16="http://schemas.microsoft.com/office/drawing/2014/main" id="{61B31858-BB00-4D49-8D32-E7EB18F7983C}"/>
              </a:ext>
            </a:extLst>
          </p:cNvPr>
          <p:cNvPicPr>
            <a:picLocks noChangeAspect="1"/>
          </p:cNvPicPr>
          <p:nvPr/>
        </p:nvPicPr>
        <p:blipFill>
          <a:blip r:embed="rId3"/>
          <a:stretch>
            <a:fillRect/>
          </a:stretch>
        </p:blipFill>
        <p:spPr>
          <a:xfrm>
            <a:off x="-4175" y="4027119"/>
            <a:ext cx="4736925" cy="2832969"/>
          </a:xfrm>
          <a:prstGeom prst="rect">
            <a:avLst/>
          </a:prstGeom>
        </p:spPr>
      </p:pic>
    </p:spTree>
    <p:extLst>
      <p:ext uri="{BB962C8B-B14F-4D97-AF65-F5344CB8AC3E}">
        <p14:creationId xmlns:p14="http://schemas.microsoft.com/office/powerpoint/2010/main" val="142037692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ea typeface="+mj-lt"/>
                <a:cs typeface="+mj-lt"/>
              </a:rPr>
              <a:t>Pull-Up </a:t>
            </a:r>
            <a:br>
              <a:rPr lang="en-US" sz="2400" dirty="0">
                <a:ea typeface="+mj-lt"/>
                <a:cs typeface="+mj-lt"/>
              </a:rPr>
            </a:br>
            <a:r>
              <a:rPr lang="en-US" sz="2400">
                <a:ea typeface="+mj-lt"/>
                <a:cs typeface="+mj-lt"/>
              </a:rPr>
              <a:t>Resistors</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
        <p:nvSpPr>
          <p:cNvPr id="15" name="Content Placeholder 14">
            <a:extLst>
              <a:ext uri="{FF2B5EF4-FFF2-40B4-BE49-F238E27FC236}">
                <a16:creationId xmlns:a16="http://schemas.microsoft.com/office/drawing/2014/main" id="{B4935843-1089-4ABA-AB92-651A3609AAF4}"/>
              </a:ext>
            </a:extLst>
          </p:cNvPr>
          <p:cNvSpPr>
            <a:spLocks noGrp="1"/>
          </p:cNvSpPr>
          <p:nvPr>
            <p:ph idx="1"/>
          </p:nvPr>
        </p:nvSpPr>
        <p:spPr>
          <a:xfrm>
            <a:off x="5075237" y="271743"/>
            <a:ext cx="5974741" cy="5852831"/>
          </a:xfrm>
        </p:spPr>
        <p:txBody>
          <a:bodyPr vert="horz" lIns="91440" tIns="45720" rIns="91440" bIns="45720" rtlCol="0" anchor="t">
            <a:normAutofit fontScale="70000" lnSpcReduction="20000"/>
          </a:bodyPr>
          <a:lstStyle/>
          <a:p>
            <a:r>
              <a:rPr lang="en-GB">
                <a:ea typeface="+mj-lt"/>
                <a:cs typeface="+mj-lt"/>
              </a:rPr>
              <a:t>Port 0 as both input and output port A each pin must  connected externally to a 10k-ohm pull up register. This is  due to the fact that p0 is an open drain . </a:t>
            </a:r>
            <a:endParaRPr lang="en-GB"/>
          </a:p>
          <a:p>
            <a:pPr marL="0" indent="0">
              <a:buClr>
                <a:srgbClr val="8AD0D6"/>
              </a:buClr>
              <a:buNone/>
            </a:pPr>
            <a:r>
              <a:rPr lang="en-US" b="1" u="sng">
                <a:ea typeface="+mj-lt"/>
                <a:cs typeface="+mj-lt"/>
              </a:rPr>
              <a:t> Register B</a:t>
            </a:r>
            <a:r>
              <a:rPr lang="en-US" b="1" u="sng" dirty="0">
                <a:ea typeface="+mj-lt"/>
                <a:cs typeface="+mj-lt"/>
              </a:rPr>
              <a:t> </a:t>
            </a:r>
          </a:p>
          <a:p>
            <a:pPr marL="0" indent="0">
              <a:buClr>
                <a:srgbClr val="8AD0D6"/>
              </a:buClr>
              <a:buNone/>
            </a:pPr>
            <a:r>
              <a:rPr lang="en-US">
                <a:ea typeface="+mj-lt"/>
                <a:cs typeface="+mj-lt"/>
              </a:rPr>
              <a:t> It is used to store 8 bit data. It is a special function  register. </a:t>
            </a:r>
          </a:p>
          <a:p>
            <a:pPr marL="0" indent="0">
              <a:buClr>
                <a:srgbClr val="8AD0D6"/>
              </a:buClr>
              <a:buNone/>
            </a:pPr>
            <a:r>
              <a:rPr lang="en-US">
                <a:ea typeface="+mj-lt"/>
                <a:cs typeface="+mj-lt"/>
              </a:rPr>
              <a:t> Register B is used with accumulator for multiplication and  division.</a:t>
            </a:r>
            <a:endParaRPr lang="en-US"/>
          </a:p>
          <a:p>
            <a:pPr marL="0" indent="0">
              <a:buClr>
                <a:srgbClr val="8AD0D6"/>
              </a:buClr>
              <a:buNone/>
            </a:pPr>
            <a:r>
              <a:rPr lang="en-US" b="1" u="sng">
                <a:ea typeface="+mj-lt"/>
                <a:cs typeface="+mj-lt"/>
              </a:rPr>
              <a:t>Rn Register </a:t>
            </a:r>
            <a:endParaRPr lang="en-US" b="1" u="sng"/>
          </a:p>
          <a:p>
            <a:pPr>
              <a:buClr>
                <a:srgbClr val="8AD0D6"/>
              </a:buClr>
            </a:pPr>
            <a:r>
              <a:rPr lang="en-US">
                <a:ea typeface="+mj-lt"/>
                <a:cs typeface="+mj-lt"/>
              </a:rPr>
              <a:t> This is common name for the total 8 general purpose  registers (R0, R1, R2,…..R7).  </a:t>
            </a:r>
            <a:endParaRPr lang="en-US"/>
          </a:p>
          <a:p>
            <a:pPr marL="0" indent="0">
              <a:buClr>
                <a:srgbClr val="8AD0D6"/>
              </a:buClr>
              <a:buNone/>
            </a:pPr>
            <a:r>
              <a:rPr lang="en-US">
                <a:ea typeface="+mj-lt"/>
                <a:cs typeface="+mj-lt"/>
              </a:rPr>
              <a:t> They are not true SFR similar to Accumulator they are  used for temporary storing variable/ value and  intermediate result . </a:t>
            </a:r>
            <a:endParaRPr lang="en-US"/>
          </a:p>
          <a:p>
            <a:pPr marL="0" indent="0">
              <a:buClr>
                <a:srgbClr val="8AD0D6"/>
              </a:buClr>
              <a:buNone/>
            </a:pPr>
            <a:r>
              <a:rPr lang="en-US">
                <a:ea typeface="+mj-lt"/>
                <a:cs typeface="+mj-lt"/>
              </a:rPr>
              <a:t> These registers are stored in four bank.</a:t>
            </a:r>
            <a:endParaRPr lang="en-US"/>
          </a:p>
          <a:p>
            <a:pPr marL="0" indent="0">
              <a:buClr>
                <a:srgbClr val="8AD0D6"/>
              </a:buClr>
              <a:buNone/>
            </a:pPr>
            <a:r>
              <a:rPr lang="en-US">
                <a:ea typeface="+mj-lt"/>
                <a:cs typeface="+mj-lt"/>
              </a:rPr>
              <a:t>DPTR </a:t>
            </a:r>
            <a:endParaRPr lang="en-US"/>
          </a:p>
          <a:p>
            <a:pPr marL="0" indent="0">
              <a:buClr>
                <a:srgbClr val="8AD0D6"/>
              </a:buClr>
              <a:buNone/>
            </a:pPr>
            <a:r>
              <a:rPr lang="en-US" b="1" u="sng">
                <a:ea typeface="+mj-lt"/>
                <a:cs typeface="+mj-lt"/>
              </a:rPr>
              <a:t>Data Pointer Register </a:t>
            </a:r>
            <a:endParaRPr lang="en-US" u="sng" dirty="0">
              <a:ea typeface="+mj-lt"/>
              <a:cs typeface="+mj-lt"/>
            </a:endParaRPr>
          </a:p>
          <a:p>
            <a:pPr>
              <a:buClr>
                <a:srgbClr val="8AD0D6"/>
              </a:buClr>
            </a:pPr>
            <a:r>
              <a:rPr lang="en-US">
                <a:ea typeface="+mj-lt"/>
                <a:cs typeface="+mj-lt"/>
              </a:rPr>
              <a:t>It is a 16 bit registers but it is divided into two registers named DPH  &amp; DPL. </a:t>
            </a:r>
            <a:endParaRPr lang="en-US"/>
          </a:p>
          <a:p>
            <a:pPr>
              <a:buClr>
                <a:srgbClr val="8AD0D6"/>
              </a:buClr>
            </a:pPr>
            <a:r>
              <a:rPr lang="en-US">
                <a:ea typeface="+mj-lt"/>
                <a:cs typeface="+mj-lt"/>
              </a:rPr>
              <a:t> DPTR does not have a single internal address it can be used as  16 –bit register or as two independent 8 bit register.  </a:t>
            </a:r>
          </a:p>
          <a:p>
            <a:pPr>
              <a:buClr>
                <a:srgbClr val="8AD0D6"/>
              </a:buClr>
            </a:pPr>
            <a:r>
              <a:rPr lang="en-US">
                <a:ea typeface="+mj-lt"/>
                <a:cs typeface="+mj-lt"/>
              </a:rPr>
              <a:t> The DPTR is used to furnish memory address and external data  access. </a:t>
            </a:r>
            <a:br>
              <a:rPr lang="en-US" dirty="0"/>
            </a:br>
            <a:endParaRPr lang="en-US"/>
          </a:p>
          <a:p>
            <a:pPr marL="0" indent="0">
              <a:buClr>
                <a:srgbClr val="8AD0D6"/>
              </a:buClr>
              <a:buNone/>
            </a:pPr>
            <a:br>
              <a:rPr lang="en-US" dirty="0"/>
            </a:br>
            <a:endParaRPr lang="en-US"/>
          </a:p>
        </p:txBody>
      </p:sp>
    </p:spTree>
    <p:extLst>
      <p:ext uri="{BB962C8B-B14F-4D97-AF65-F5344CB8AC3E}">
        <p14:creationId xmlns:p14="http://schemas.microsoft.com/office/powerpoint/2010/main" val="583839382"/>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ea typeface="+mj-lt"/>
                <a:cs typeface="+mj-lt"/>
              </a:rPr>
              <a:t>STACK</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77500" lnSpcReduction="20000"/>
          </a:bodyPr>
          <a:lstStyle/>
          <a:p>
            <a:pPr>
              <a:buClr>
                <a:srgbClr val="8AD0D6"/>
              </a:buClr>
            </a:pPr>
            <a:r>
              <a:rPr lang="en-GB">
                <a:ea typeface="+mj-lt"/>
                <a:cs typeface="+mj-lt"/>
              </a:rPr>
              <a:t>The stack is a section of RAM used by the CPU to store  information temporarily . This information could be data or an  address. The CPU needs this storage area since there are only a  limited number of register. </a:t>
            </a:r>
            <a:endParaRPr lang="en-US"/>
          </a:p>
          <a:p>
            <a:pPr marL="0" indent="0">
              <a:buClr>
                <a:srgbClr val="8AD0D6"/>
              </a:buClr>
              <a:buNone/>
            </a:pPr>
            <a:r>
              <a:rPr lang="en-GB">
                <a:ea typeface="+mj-lt"/>
                <a:cs typeface="+mj-lt"/>
              </a:rPr>
              <a:t>The Register used to access the stack is called the SP(stack  pointer)  </a:t>
            </a:r>
            <a:endParaRPr lang="en-GB"/>
          </a:p>
          <a:p>
            <a:pPr marL="0" indent="0">
              <a:buClr>
                <a:srgbClr val="8AD0D6"/>
              </a:buClr>
              <a:buNone/>
            </a:pPr>
            <a:r>
              <a:rPr lang="en-GB">
                <a:ea typeface="+mj-lt"/>
                <a:cs typeface="+mj-lt"/>
              </a:rPr>
              <a:t> register. The stack pointer in the 8051 is only 8 bit wide which  means  </a:t>
            </a:r>
            <a:endParaRPr lang="en-GB"/>
          </a:p>
          <a:p>
            <a:pPr marL="0" indent="0">
              <a:buClr>
                <a:srgbClr val="8AD0D6"/>
              </a:buClr>
              <a:buNone/>
            </a:pPr>
            <a:r>
              <a:rPr lang="en-GB">
                <a:ea typeface="+mj-lt"/>
                <a:cs typeface="+mj-lt"/>
              </a:rPr>
              <a:t> that it can take a value of 00 to FFH.</a:t>
            </a:r>
            <a:endParaRPr lang="en-GB"/>
          </a:p>
          <a:p>
            <a:pPr>
              <a:buClr>
                <a:srgbClr val="8AD0D6"/>
              </a:buClr>
            </a:pPr>
            <a:r>
              <a:rPr lang="en-GB">
                <a:ea typeface="+mj-lt"/>
                <a:cs typeface="+mj-lt"/>
              </a:rPr>
              <a:t>Stack Pointer </a:t>
            </a:r>
            <a:endParaRPr lang="en-GB"/>
          </a:p>
          <a:p>
            <a:pPr marL="0" indent="0">
              <a:buClr>
                <a:srgbClr val="8AD0D6"/>
              </a:buClr>
              <a:buNone/>
            </a:pPr>
            <a:r>
              <a:rPr lang="en-GB">
                <a:ea typeface="+mj-lt"/>
                <a:cs typeface="+mj-lt"/>
              </a:rPr>
              <a:t> It is a 8 bit register. It is used to hold an internal RAM  address i.e. top of the stack. </a:t>
            </a:r>
            <a:endParaRPr lang="en-GB"/>
          </a:p>
          <a:p>
            <a:pPr marL="0" indent="0">
              <a:buClr>
                <a:srgbClr val="8AD0D6"/>
              </a:buClr>
              <a:buNone/>
            </a:pPr>
            <a:r>
              <a:rPr lang="en-GB">
                <a:ea typeface="+mj-lt"/>
                <a:cs typeface="+mj-lt"/>
              </a:rPr>
              <a:t> It indicates the last byte push on the stack. </a:t>
            </a:r>
          </a:p>
          <a:p>
            <a:pPr marL="0" indent="0">
              <a:buClr>
                <a:srgbClr val="8AD0D6"/>
              </a:buClr>
              <a:buNone/>
            </a:pPr>
            <a:r>
              <a:rPr lang="en-GB" dirty="0">
                <a:ea typeface="+mj-lt"/>
                <a:cs typeface="+mj-lt"/>
              </a:rPr>
              <a:t> During stack write operation (push) on the stack pointer is  first incremented by 1 &amp; than save the </a:t>
            </a:r>
            <a:r>
              <a:rPr lang="en-GB">
                <a:ea typeface="+mj-lt"/>
                <a:cs typeface="+mj-lt"/>
              </a:rPr>
              <a:t>data on to the stack.  After resetting the ɱc </a:t>
            </a:r>
            <a:r>
              <a:rPr lang="en-GB" dirty="0">
                <a:ea typeface="+mj-lt"/>
                <a:cs typeface="+mj-lt"/>
              </a:rPr>
              <a:t>the stack pointer is initialized with  07H address which cause the stack pointer to begin from  location 08H. </a:t>
            </a:r>
            <a:endParaRPr lang="en-GB" dirty="0"/>
          </a:p>
          <a:p>
            <a:pPr marL="0" indent="0">
              <a:buClr>
                <a:srgbClr val="8AD0D6"/>
              </a:buClr>
              <a:buNone/>
            </a:pPr>
            <a:br>
              <a:rPr lang="en-US" dirty="0"/>
            </a:b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0256133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solidFill>
                  <a:schemeClr val="tx1"/>
                </a:solidFill>
                <a:latin typeface="Century Gothic"/>
                <a:cs typeface="Arial"/>
              </a:rPr>
              <a:t>Analog </a:t>
            </a:r>
            <a:br>
              <a:rPr lang="en-US" sz="2400" dirty="0">
                <a:solidFill>
                  <a:schemeClr val="tx1"/>
                </a:solidFill>
                <a:latin typeface="Century Gothic"/>
                <a:cs typeface="Arial"/>
              </a:rPr>
            </a:br>
            <a:r>
              <a:rPr lang="en-US" sz="2400" dirty="0">
                <a:solidFill>
                  <a:schemeClr val="tx1"/>
                </a:solidFill>
                <a:latin typeface="Century Gothic"/>
                <a:cs typeface="Arial"/>
              </a:rPr>
              <a:t>To </a:t>
            </a:r>
            <a:br>
              <a:rPr lang="en-US" sz="2400" dirty="0">
                <a:solidFill>
                  <a:schemeClr val="tx1"/>
                </a:solidFill>
                <a:latin typeface="Century Gothic"/>
                <a:cs typeface="Arial"/>
              </a:rPr>
            </a:br>
            <a:r>
              <a:rPr lang="en-US" sz="2400">
                <a:solidFill>
                  <a:schemeClr val="tx1"/>
                </a:solidFill>
                <a:latin typeface="Century Gothic"/>
                <a:cs typeface="Arial"/>
              </a:rPr>
              <a:t>Digital converter </a:t>
            </a:r>
            <a:br>
              <a:rPr lang="en-US" sz="2400" dirty="0">
                <a:solidFill>
                  <a:schemeClr val="tx1"/>
                </a:solidFill>
                <a:latin typeface="Century Gothic"/>
                <a:cs typeface="Arial"/>
              </a:rPr>
            </a:br>
            <a:r>
              <a:rPr lang="en-US" sz="2400">
                <a:solidFill>
                  <a:schemeClr val="tx1"/>
                </a:solidFill>
                <a:latin typeface="Century Gothic"/>
                <a:cs typeface="Arial"/>
              </a:rPr>
              <a:t>(ADC)</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spcBef>
                <a:spcPts val="0"/>
              </a:spcBef>
              <a:buClr>
                <a:srgbClr val="8AD0D6"/>
              </a:buClr>
            </a:pPr>
            <a:r>
              <a:rPr lang="en-US" i="1">
                <a:ea typeface="+mj-lt"/>
                <a:cs typeface="+mj-lt"/>
              </a:rPr>
              <a:t>An analog-to-digital converter is a device which converts continuous signals to discrete digital numbers. The reverse operation is performed by a digital-to-analog converter (DAC).</a:t>
            </a:r>
            <a:endParaRPr lang="en-US" dirty="0">
              <a:ea typeface="+mj-lt"/>
              <a:cs typeface="+mj-lt"/>
            </a:endParaRPr>
          </a:p>
          <a:p>
            <a:pPr>
              <a:spcBef>
                <a:spcPts val="0"/>
              </a:spcBef>
              <a:buClr>
                <a:srgbClr val="8AD0D6"/>
              </a:buClr>
            </a:pPr>
            <a:endParaRPr lang="en-US" dirty="0">
              <a:ea typeface="+mj-lt"/>
              <a:cs typeface="+mj-lt"/>
            </a:endParaRPr>
          </a:p>
          <a:p>
            <a:pPr>
              <a:spcBef>
                <a:spcPts val="0"/>
              </a:spcBef>
              <a:buClr>
                <a:srgbClr val="8AD0D6"/>
              </a:buClr>
            </a:pPr>
            <a:r>
              <a:rPr lang="en-US" i="1">
                <a:ea typeface="+mj-lt"/>
                <a:cs typeface="+mj-lt"/>
              </a:rPr>
              <a:t>Typically, an ADC is an electronic device that converts an input analog voltage (or current) to a digital number proportional to the magnitude of the voltage or current.</a:t>
            </a:r>
            <a:endParaRPr lang="en-GB"/>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a:extLst>
              <a:ext uri="{FF2B5EF4-FFF2-40B4-BE49-F238E27FC236}">
                <a16:creationId xmlns:a16="http://schemas.microsoft.com/office/drawing/2014/main" id="{5FA3134D-2323-41ED-8107-EA5A273F110A}"/>
              </a:ext>
            </a:extLst>
          </p:cNvPr>
          <p:cNvPicPr>
            <a:picLocks noChangeAspect="1"/>
          </p:cNvPicPr>
          <p:nvPr/>
        </p:nvPicPr>
        <p:blipFill>
          <a:blip r:embed="rId3"/>
          <a:stretch>
            <a:fillRect/>
          </a:stretch>
        </p:blipFill>
        <p:spPr>
          <a:xfrm rot="5400000">
            <a:off x="-744778" y="4420423"/>
            <a:ext cx="3212924" cy="1717550"/>
          </a:xfrm>
          <a:prstGeom prst="rect">
            <a:avLst/>
          </a:prstGeom>
        </p:spPr>
      </p:pic>
      <p:pic>
        <p:nvPicPr>
          <p:cNvPr id="7" name="Picture 8" descr="Chart, line chart, histogram&#10;&#10;Description automatically generated">
            <a:extLst>
              <a:ext uri="{FF2B5EF4-FFF2-40B4-BE49-F238E27FC236}">
                <a16:creationId xmlns:a16="http://schemas.microsoft.com/office/drawing/2014/main" id="{5D854184-7451-4310-8A8B-2E0410D7B40F}"/>
              </a:ext>
            </a:extLst>
          </p:cNvPr>
          <p:cNvPicPr>
            <a:picLocks noChangeAspect="1"/>
          </p:cNvPicPr>
          <p:nvPr/>
        </p:nvPicPr>
        <p:blipFill>
          <a:blip r:embed="rId4"/>
          <a:stretch>
            <a:fillRect/>
          </a:stretch>
        </p:blipFill>
        <p:spPr>
          <a:xfrm>
            <a:off x="1718153" y="3682567"/>
            <a:ext cx="2941528" cy="3219359"/>
          </a:xfrm>
          <a:prstGeom prst="rect">
            <a:avLst/>
          </a:prstGeom>
        </p:spPr>
      </p:pic>
    </p:spTree>
    <p:extLst>
      <p:ext uri="{BB962C8B-B14F-4D97-AF65-F5344CB8AC3E}">
        <p14:creationId xmlns:p14="http://schemas.microsoft.com/office/powerpoint/2010/main" val="3830476969"/>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r>
              <a:rPr lang="en-US" sz="2400">
                <a:solidFill>
                  <a:schemeClr val="tx1"/>
                </a:solidFill>
                <a:latin typeface="Arial"/>
                <a:ea typeface="+mj-lt"/>
                <a:cs typeface="Arial"/>
              </a:rPr>
              <a:t>Steps to interface 0809 ADC with 8051 uc</a:t>
            </a:r>
            <a:endParaRPr lang="en-US" sz="2400">
              <a:solidFill>
                <a:schemeClr val="tx1"/>
              </a:solidFill>
              <a:ea typeface="+mj-lt"/>
              <a:cs typeface="+mj-lt"/>
            </a:endParaRPr>
          </a:p>
          <a:p>
            <a:pPr algn="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179401"/>
            <a:ext cx="6972894" cy="7185902"/>
          </a:xfrm>
        </p:spPr>
        <p:txBody>
          <a:bodyPr vert="horz" lIns="91440" tIns="45720" rIns="91440" bIns="45720" rtlCol="0" anchor="ctr">
            <a:normAutofit fontScale="55000" lnSpcReduction="20000"/>
          </a:bodyPr>
          <a:lstStyle/>
          <a:p>
            <a:pPr>
              <a:spcBef>
                <a:spcPts val="0"/>
              </a:spcBef>
              <a:buClr>
                <a:srgbClr val="8AD0D6"/>
              </a:buClr>
              <a:buAutoNum type="arabicPeriod"/>
            </a:pPr>
            <a:r>
              <a:rPr lang="en-US" i="1">
                <a:ea typeface="+mj-lt"/>
                <a:cs typeface="+mj-lt"/>
              </a:rPr>
              <a:t>Set initial values of SOC,EOC and OE.</a:t>
            </a:r>
            <a:endParaRPr lang="en-US">
              <a:ea typeface="+mj-lt"/>
              <a:cs typeface="+mj-lt"/>
            </a:endParaRPr>
          </a:p>
          <a:p>
            <a:pPr>
              <a:spcBef>
                <a:spcPts val="0"/>
              </a:spcBef>
              <a:buClr>
                <a:srgbClr val="8AD0D6"/>
              </a:buClr>
              <a:buAutoNum type="arabicPeriod"/>
            </a:pPr>
            <a:r>
              <a:rPr lang="en-US" i="1">
                <a:ea typeface="+mj-lt"/>
                <a:cs typeface="+mj-lt"/>
              </a:rPr>
              <a:t>Set ADD A, ADD B,ADD C.</a:t>
            </a:r>
            <a:endParaRPr lang="en-US">
              <a:ea typeface="+mj-lt"/>
              <a:cs typeface="+mj-lt"/>
            </a:endParaRPr>
          </a:p>
          <a:p>
            <a:pPr>
              <a:spcBef>
                <a:spcPts val="0"/>
              </a:spcBef>
              <a:buClr>
                <a:srgbClr val="8AD0D6"/>
              </a:buClr>
              <a:buAutoNum type="arabicPeriod"/>
            </a:pPr>
            <a:r>
              <a:rPr lang="en-US" i="1">
                <a:ea typeface="+mj-lt"/>
                <a:cs typeface="+mj-lt"/>
              </a:rPr>
              <a:t>High to low pulse on ALE.</a:t>
            </a:r>
            <a:endParaRPr lang="en-US">
              <a:ea typeface="+mj-lt"/>
              <a:cs typeface="+mj-lt"/>
            </a:endParaRPr>
          </a:p>
          <a:p>
            <a:pPr>
              <a:spcBef>
                <a:spcPts val="0"/>
              </a:spcBef>
              <a:buClr>
                <a:srgbClr val="8AD0D6"/>
              </a:buClr>
              <a:buAutoNum type="arabicPeriod"/>
            </a:pPr>
            <a:r>
              <a:rPr lang="en-US" i="1">
                <a:ea typeface="+mj-lt"/>
                <a:cs typeface="+mj-lt"/>
              </a:rPr>
              <a:t>High to low pulse on SOC with clock.</a:t>
            </a:r>
            <a:endParaRPr lang="en-US">
              <a:ea typeface="+mj-lt"/>
              <a:cs typeface="+mj-lt"/>
            </a:endParaRPr>
          </a:p>
          <a:p>
            <a:pPr>
              <a:spcBef>
                <a:spcPts val="0"/>
              </a:spcBef>
              <a:buClr>
                <a:srgbClr val="8AD0D6"/>
              </a:buClr>
              <a:buAutoNum type="arabicPeriod"/>
            </a:pPr>
            <a:r>
              <a:rPr lang="en-US" i="1">
                <a:ea typeface="+mj-lt"/>
                <a:cs typeface="+mj-lt"/>
              </a:rPr>
              <a:t>Monitor EOC bit.</a:t>
            </a:r>
            <a:endParaRPr lang="en-US">
              <a:ea typeface="+mj-lt"/>
              <a:cs typeface="+mj-lt"/>
            </a:endParaRPr>
          </a:p>
          <a:p>
            <a:pPr>
              <a:spcBef>
                <a:spcPts val="0"/>
              </a:spcBef>
              <a:buClr>
                <a:srgbClr val="8AD0D6"/>
              </a:buClr>
              <a:buAutoNum type="arabicPeriod"/>
            </a:pPr>
            <a:r>
              <a:rPr lang="en-US" i="1">
                <a:ea typeface="+mj-lt"/>
                <a:cs typeface="+mj-lt"/>
              </a:rPr>
              <a:t>Send h to l pulse to OE.</a:t>
            </a:r>
            <a:endParaRPr lang="en-US">
              <a:ea typeface="+mj-lt"/>
              <a:cs typeface="+mj-lt"/>
            </a:endParaRPr>
          </a:p>
          <a:p>
            <a:pPr>
              <a:spcBef>
                <a:spcPts val="0"/>
              </a:spcBef>
              <a:buClr>
                <a:srgbClr val="8AD0D6"/>
              </a:buClr>
              <a:buAutoNum type="arabicPeriod"/>
            </a:pPr>
            <a:r>
              <a:rPr lang="en-US" i="1">
                <a:ea typeface="+mj-lt"/>
                <a:cs typeface="+mj-lt"/>
              </a:rPr>
              <a:t>Read data.</a:t>
            </a:r>
            <a:endParaRPr lang="en-US">
              <a:ea typeface="+mj-lt"/>
              <a:cs typeface="+mj-lt"/>
            </a:endParaRPr>
          </a:p>
          <a:p>
            <a:pPr>
              <a:spcBef>
                <a:spcPts val="0"/>
              </a:spcBef>
              <a:buClr>
                <a:srgbClr val="8AD0D6"/>
              </a:buClr>
              <a:buAutoNum type="arabicPeriod"/>
            </a:pPr>
            <a:r>
              <a:rPr lang="en-US" i="1">
                <a:ea typeface="+mj-lt"/>
                <a:cs typeface="+mj-lt"/>
              </a:rPr>
              <a:t>Repeat the steps. </a:t>
            </a:r>
            <a:endParaRPr lang="en-US">
              <a:ea typeface="+mj-lt"/>
              <a:cs typeface="+mj-lt"/>
            </a:endParaRPr>
          </a:p>
          <a:p>
            <a:pPr>
              <a:buClr>
                <a:srgbClr val="8AD0D6"/>
              </a:buClr>
            </a:pPr>
            <a:r>
              <a:rPr lang="en-US" b="1">
                <a:ea typeface="+mj-lt"/>
                <a:cs typeface="+mj-lt"/>
              </a:rPr>
              <a:t>Program to get data from ADC</a:t>
            </a:r>
          </a:p>
          <a:p>
            <a:pPr marL="0" indent="0">
              <a:spcBef>
                <a:spcPts val="0"/>
              </a:spcBef>
              <a:buClr>
                <a:srgbClr val="8AD0D6"/>
              </a:buClr>
              <a:buNone/>
            </a:pPr>
            <a:r>
              <a:rPr lang="en-US">
                <a:ea typeface="+mj-lt"/>
                <a:cs typeface="+mj-lt"/>
              </a:rPr>
              <a:t>#include&lt;reg51.h&gt;</a:t>
            </a:r>
            <a:endParaRPr lang="en-US" dirty="0">
              <a:ea typeface="+mj-lt"/>
              <a:cs typeface="+mj-lt"/>
            </a:endParaRPr>
          </a:p>
          <a:p>
            <a:pPr marL="0" indent="0">
              <a:spcBef>
                <a:spcPts val="0"/>
              </a:spcBef>
              <a:buNone/>
            </a:pPr>
            <a:r>
              <a:rPr lang="en-US">
                <a:ea typeface="+mj-lt"/>
                <a:cs typeface="+mj-lt"/>
              </a:rPr>
              <a:t>void main(void)</a:t>
            </a:r>
          </a:p>
          <a:p>
            <a:pPr marL="0" indent="0">
              <a:spcBef>
                <a:spcPts val="0"/>
              </a:spcBef>
              <a:buNone/>
            </a:pPr>
            <a:r>
              <a:rPr lang="en-US">
                <a:ea typeface="+mj-lt"/>
                <a:cs typeface="+mj-lt"/>
              </a:rPr>
              <a:t>{ </a:t>
            </a:r>
          </a:p>
          <a:p>
            <a:pPr marL="0" indent="0">
              <a:spcBef>
                <a:spcPts val="0"/>
              </a:spcBef>
              <a:buNone/>
            </a:pPr>
            <a:r>
              <a:rPr lang="en-US">
                <a:ea typeface="+mj-lt"/>
                <a:cs typeface="+mj-lt"/>
              </a:rPr>
              <a:t>  SOC=0;</a:t>
            </a:r>
          </a:p>
          <a:p>
            <a:pPr marL="0" indent="0">
              <a:spcBef>
                <a:spcPts val="0"/>
              </a:spcBef>
              <a:buNone/>
            </a:pPr>
            <a:r>
              <a:rPr lang="en-US">
                <a:ea typeface="+mj-lt"/>
                <a:cs typeface="+mj-lt"/>
              </a:rPr>
              <a:t>  OE=0;</a:t>
            </a:r>
          </a:p>
          <a:p>
            <a:pPr marL="0" indent="0">
              <a:spcBef>
                <a:spcPts val="0"/>
              </a:spcBef>
              <a:buNone/>
            </a:pPr>
            <a:r>
              <a:rPr lang="en-US">
                <a:ea typeface="+mj-lt"/>
                <a:cs typeface="+mj-lt"/>
              </a:rPr>
              <a:t>  EOC=1;</a:t>
            </a:r>
          </a:p>
          <a:p>
            <a:pPr marL="0" indent="0">
              <a:spcBef>
                <a:spcPts val="0"/>
              </a:spcBef>
              <a:buNone/>
            </a:pPr>
            <a:r>
              <a:rPr lang="en-US">
                <a:ea typeface="+mj-lt"/>
                <a:cs typeface="+mj-lt"/>
              </a:rPr>
              <a:t>  P2=0xff;</a:t>
            </a:r>
          </a:p>
          <a:p>
            <a:pPr marL="0" indent="0">
              <a:spcBef>
                <a:spcPts val="0"/>
              </a:spcBef>
              <a:buNone/>
            </a:pPr>
            <a:r>
              <a:rPr lang="en-US">
                <a:ea typeface="+mj-lt"/>
                <a:cs typeface="+mj-lt"/>
              </a:rPr>
              <a:t>   while(1)</a:t>
            </a:r>
          </a:p>
          <a:p>
            <a:pPr marL="0" indent="0">
              <a:spcBef>
                <a:spcPts val="0"/>
              </a:spcBef>
              <a:buNone/>
            </a:pPr>
            <a:r>
              <a:rPr lang="en-US">
                <a:ea typeface="+mj-lt"/>
                <a:cs typeface="+mj-lt"/>
              </a:rPr>
              <a:t> {</a:t>
            </a:r>
            <a:endParaRPr lang="en-US"/>
          </a:p>
          <a:p>
            <a:pPr marL="0" indent="0">
              <a:spcBef>
                <a:spcPts val="0"/>
              </a:spcBef>
              <a:buClr>
                <a:srgbClr val="8AD0D6"/>
              </a:buClr>
              <a:buNone/>
            </a:pPr>
            <a:r>
              <a:rPr lang="en-US">
                <a:ea typeface="+mj-lt"/>
                <a:cs typeface="+mj-lt"/>
              </a:rPr>
              <a:t>sbit ALE=P1^2;</a:t>
            </a:r>
            <a:endParaRPr lang="en-US" dirty="0">
              <a:ea typeface="+mj-lt"/>
              <a:cs typeface="+mj-lt"/>
            </a:endParaRPr>
          </a:p>
          <a:p>
            <a:pPr marL="0" indent="0">
              <a:spcBef>
                <a:spcPts val="0"/>
              </a:spcBef>
              <a:buClr>
                <a:srgbClr val="8AD0D6"/>
              </a:buClr>
              <a:buNone/>
            </a:pPr>
            <a:r>
              <a:rPr lang="en-US">
                <a:ea typeface="+mj-lt"/>
                <a:cs typeface="+mj-lt"/>
              </a:rPr>
              <a:t>sbit SOC=P1^1;</a:t>
            </a:r>
            <a:endParaRPr lang="en-US" dirty="0">
              <a:ea typeface="+mj-lt"/>
              <a:cs typeface="+mj-lt"/>
            </a:endParaRPr>
          </a:p>
          <a:p>
            <a:pPr marL="0" indent="0">
              <a:spcBef>
                <a:spcPts val="0"/>
              </a:spcBef>
              <a:buClr>
                <a:srgbClr val="8AD0D6"/>
              </a:buClr>
              <a:buNone/>
            </a:pPr>
            <a:r>
              <a:rPr lang="en-US">
                <a:ea typeface="+mj-lt"/>
                <a:cs typeface="+mj-lt"/>
              </a:rPr>
              <a:t>sbit OE=P1^0;</a:t>
            </a:r>
            <a:endParaRPr lang="en-US" dirty="0">
              <a:ea typeface="+mj-lt"/>
              <a:cs typeface="+mj-lt"/>
            </a:endParaRPr>
          </a:p>
          <a:p>
            <a:pPr marL="0" indent="0">
              <a:spcBef>
                <a:spcPts val="0"/>
              </a:spcBef>
              <a:buClr>
                <a:srgbClr val="8AD0D6"/>
              </a:buClr>
              <a:buNone/>
            </a:pPr>
            <a:r>
              <a:rPr lang="en-US">
                <a:ea typeface="+mj-lt"/>
                <a:cs typeface="+mj-lt"/>
              </a:rPr>
              <a:t>sbit EOC=P1^3;</a:t>
            </a:r>
            <a:endParaRPr lang="en-US" dirty="0">
              <a:ea typeface="+mj-lt"/>
              <a:cs typeface="+mj-lt"/>
            </a:endParaRPr>
          </a:p>
          <a:p>
            <a:pPr marL="0" indent="0">
              <a:spcBef>
                <a:spcPts val="0"/>
              </a:spcBef>
              <a:buClr>
                <a:srgbClr val="8AD0D6"/>
              </a:buClr>
              <a:buNone/>
            </a:pPr>
            <a:r>
              <a:rPr lang="en-US">
                <a:ea typeface="+mj-lt"/>
                <a:cs typeface="+mj-lt"/>
              </a:rPr>
              <a:t>sbit SET0=P1^4;</a:t>
            </a:r>
            <a:endParaRPr lang="en-US" dirty="0">
              <a:ea typeface="+mj-lt"/>
              <a:cs typeface="+mj-lt"/>
            </a:endParaRPr>
          </a:p>
          <a:p>
            <a:pPr marL="0" indent="0">
              <a:spcBef>
                <a:spcPts val="0"/>
              </a:spcBef>
              <a:buClr>
                <a:srgbClr val="8AD0D6"/>
              </a:buClr>
              <a:buNone/>
            </a:pPr>
            <a:r>
              <a:rPr lang="en-US">
                <a:ea typeface="+mj-lt"/>
                <a:cs typeface="+mj-lt"/>
              </a:rPr>
              <a:t>sbit SET1=P1^5;</a:t>
            </a:r>
            <a:endParaRPr lang="en-US" dirty="0">
              <a:ea typeface="+mj-lt"/>
              <a:cs typeface="+mj-lt"/>
            </a:endParaRPr>
          </a:p>
          <a:p>
            <a:pPr marL="0" indent="0">
              <a:spcBef>
                <a:spcPts val="0"/>
              </a:spcBef>
              <a:buClr>
                <a:srgbClr val="8AD0D6"/>
              </a:buClr>
              <a:buNone/>
            </a:pPr>
            <a:r>
              <a:rPr lang="en-US">
                <a:ea typeface="+mj-lt"/>
                <a:cs typeface="+mj-lt"/>
              </a:rPr>
              <a:t>sbit SET2=P1^6;</a:t>
            </a:r>
            <a:endParaRPr lang="en-US" dirty="0">
              <a:ea typeface="+mj-lt"/>
              <a:cs typeface="+mj-lt"/>
            </a:endParaRPr>
          </a:p>
          <a:p>
            <a:pPr marL="0" indent="0">
              <a:spcBef>
                <a:spcPts val="0"/>
              </a:spcBef>
              <a:buClr>
                <a:srgbClr val="8AD0D6"/>
              </a:buClr>
              <a:buNone/>
            </a:pPr>
            <a:r>
              <a:rPr lang="en-US">
                <a:ea typeface="+mj-lt"/>
                <a:cs typeface="+mj-lt"/>
              </a:rPr>
              <a:t>sbit CLOCK=P1^7;</a:t>
            </a:r>
            <a:endParaRPr lang="en-US" dirty="0">
              <a:ea typeface="+mj-lt"/>
              <a:cs typeface="+mj-lt"/>
            </a:endParaRPr>
          </a:p>
          <a:p>
            <a:pPr marL="0" indent="0">
              <a:spcBef>
                <a:spcPts val="0"/>
              </a:spcBef>
              <a:buClr>
                <a:srgbClr val="8AD0D6"/>
              </a:buClr>
              <a:buNone/>
            </a:pPr>
            <a:r>
              <a:rPr lang="en-US">
                <a:ea typeface="+mj-lt"/>
                <a:cs typeface="+mj-lt"/>
              </a:rPr>
              <a:t>void clock(void);</a:t>
            </a:r>
            <a:endParaRPr lang="en-US" dirty="0">
              <a:ea typeface="+mj-lt"/>
              <a:cs typeface="+mj-lt"/>
            </a:endParaRPr>
          </a:p>
          <a:p>
            <a:pPr marL="0" indent="0">
              <a:spcBef>
                <a:spcPts val="0"/>
              </a:spcBef>
              <a:buNone/>
            </a:pPr>
            <a:r>
              <a:rPr lang="en-US">
                <a:ea typeface="+mj-lt"/>
                <a:cs typeface="+mj-lt"/>
              </a:rPr>
              <a:t>void clock(void)</a:t>
            </a:r>
          </a:p>
          <a:p>
            <a:pPr marL="0" indent="0">
              <a:spcBef>
                <a:spcPts val="0"/>
              </a:spcBef>
              <a:buNone/>
            </a:pPr>
            <a:r>
              <a:rPr lang="en-US">
                <a:ea typeface="+mj-lt"/>
                <a:cs typeface="+mj-lt"/>
              </a:rPr>
              <a:t>{</a:t>
            </a:r>
          </a:p>
          <a:p>
            <a:pPr marL="0" indent="0">
              <a:spcBef>
                <a:spcPts val="0"/>
              </a:spcBef>
              <a:buNone/>
            </a:pPr>
            <a:r>
              <a:rPr lang="en-US">
                <a:ea typeface="+mj-lt"/>
                <a:cs typeface="+mj-lt"/>
              </a:rPr>
              <a:t> int b;</a:t>
            </a:r>
          </a:p>
          <a:p>
            <a:pPr marL="0" indent="0">
              <a:spcBef>
                <a:spcPts val="0"/>
              </a:spcBef>
              <a:buNone/>
            </a:pPr>
            <a:r>
              <a:rPr lang="en-US">
                <a:ea typeface="+mj-lt"/>
                <a:cs typeface="+mj-lt"/>
              </a:rPr>
              <a:t> for(b=0;b&lt;=30000;b++)</a:t>
            </a:r>
          </a:p>
          <a:p>
            <a:pPr marL="0" indent="0">
              <a:spcBef>
                <a:spcPts val="0"/>
              </a:spcBef>
              <a:buNone/>
            </a:pPr>
            <a:r>
              <a:rPr lang="en-US">
                <a:ea typeface="+mj-lt"/>
                <a:cs typeface="+mj-lt"/>
              </a:rPr>
              <a:t> CLOCK=~CLOCK;</a:t>
            </a:r>
          </a:p>
          <a:p>
            <a:pPr marL="0" indent="0">
              <a:spcBef>
                <a:spcPts val="0"/>
              </a:spcBef>
              <a:buNone/>
            </a:pPr>
            <a:r>
              <a:rPr lang="en-US">
                <a:ea typeface="+mj-lt"/>
                <a:cs typeface="+mj-lt"/>
              </a:rPr>
              <a:t> }</a:t>
            </a:r>
          </a:p>
          <a:p>
            <a:pPr marL="0" indent="0">
              <a:spcBef>
                <a:spcPts val="0"/>
              </a:spcBef>
              <a:buNone/>
            </a:pPr>
            <a:endParaRPr lang="en-US" dirty="0">
              <a:ea typeface="+mj-lt"/>
              <a:cs typeface="+mj-lt"/>
            </a:endParaRPr>
          </a:p>
          <a:p>
            <a:pPr marL="0" indent="0">
              <a:spcBef>
                <a:spcPts val="0"/>
              </a:spcBef>
              <a:buNone/>
            </a:pPr>
            <a:r>
              <a:rPr lang="en-US">
                <a:ea typeface="+mj-lt"/>
                <a:cs typeface="+mj-lt"/>
              </a:rPr>
              <a:t>void delay(int x);</a:t>
            </a:r>
            <a:endParaRPr lang="en-US" dirty="0">
              <a:ea typeface="+mj-lt"/>
              <a:cs typeface="+mj-lt"/>
            </a:endParaRPr>
          </a:p>
          <a:p>
            <a:pPr marL="0" indent="0">
              <a:spcBef>
                <a:spcPts val="0"/>
              </a:spcBef>
              <a:buNone/>
            </a:pPr>
            <a:r>
              <a:rPr lang="en-US">
                <a:ea typeface="+mj-lt"/>
                <a:cs typeface="+mj-lt"/>
              </a:rPr>
              <a:t>SET0=1;SET1=1; SET2=1;      //for the select line</a:t>
            </a:r>
          </a:p>
          <a:p>
            <a:pPr marL="0" indent="0">
              <a:spcBef>
                <a:spcPts val="0"/>
              </a:spcBef>
              <a:buNone/>
            </a:pPr>
            <a:r>
              <a:rPr lang="en-US">
                <a:ea typeface="+mj-lt"/>
                <a:cs typeface="+mj-lt"/>
              </a:rPr>
              <a:t>    ALE=1;    SOC=1;</a:t>
            </a:r>
          </a:p>
          <a:p>
            <a:pPr marL="0" indent="0">
              <a:spcBef>
                <a:spcPts val="0"/>
              </a:spcBef>
              <a:buNone/>
            </a:pPr>
            <a:r>
              <a:rPr lang="en-US">
                <a:ea typeface="+mj-lt"/>
                <a:cs typeface="+mj-lt"/>
              </a:rPr>
              <a:t>    clock();</a:t>
            </a:r>
          </a:p>
          <a:p>
            <a:pPr marL="0" indent="0">
              <a:spcBef>
                <a:spcPts val="0"/>
              </a:spcBef>
              <a:buNone/>
            </a:pPr>
            <a:r>
              <a:rPr lang="en-US">
                <a:ea typeface="+mj-lt"/>
                <a:cs typeface="+mj-lt"/>
              </a:rPr>
              <a:t>    SOC=0;   ALE=0;</a:t>
            </a:r>
          </a:p>
          <a:p>
            <a:pPr marL="0" indent="0">
              <a:spcBef>
                <a:spcPts val="0"/>
              </a:spcBef>
              <a:buNone/>
            </a:pPr>
            <a:r>
              <a:rPr lang="en-US">
                <a:ea typeface="+mj-lt"/>
                <a:cs typeface="+mj-lt"/>
              </a:rPr>
              <a:t>    clock();</a:t>
            </a:r>
          </a:p>
          <a:p>
            <a:pPr marL="0" indent="0">
              <a:spcBef>
                <a:spcPts val="0"/>
              </a:spcBef>
              <a:buNone/>
            </a:pPr>
            <a:r>
              <a:rPr lang="en-US">
                <a:ea typeface="+mj-lt"/>
                <a:cs typeface="+mj-lt"/>
              </a:rPr>
              <a:t>    while(EOC==0);</a:t>
            </a:r>
          </a:p>
          <a:p>
            <a:pPr marL="0" indent="0">
              <a:spcBef>
                <a:spcPts val="0"/>
              </a:spcBef>
              <a:buNone/>
            </a:pPr>
            <a:r>
              <a:rPr lang="en-US">
                <a:ea typeface="+mj-lt"/>
                <a:cs typeface="+mj-lt"/>
              </a:rPr>
              <a:t>    OE=1;</a:t>
            </a:r>
          </a:p>
          <a:p>
            <a:pPr marL="0" indent="0">
              <a:spcBef>
                <a:spcPts val="0"/>
              </a:spcBef>
              <a:buNone/>
            </a:pPr>
            <a:r>
              <a:rPr lang="en-US">
                <a:ea typeface="+mj-lt"/>
                <a:cs typeface="+mj-lt"/>
              </a:rPr>
              <a:t>    P3=P2;   </a:t>
            </a:r>
          </a:p>
          <a:p>
            <a:pPr marL="0" indent="0">
              <a:spcBef>
                <a:spcPts val="0"/>
              </a:spcBef>
              <a:buNone/>
            </a:pPr>
            <a:r>
              <a:rPr lang="en-US">
                <a:ea typeface="+mj-lt"/>
                <a:cs typeface="+mj-lt"/>
              </a:rPr>
              <a:t>      }</a:t>
            </a:r>
          </a:p>
          <a:p>
            <a:pPr marL="0" indent="0">
              <a:spcBef>
                <a:spcPts val="0"/>
              </a:spcBef>
              <a:buNone/>
            </a:pPr>
            <a:r>
              <a:rPr lang="en-US">
                <a:ea typeface="+mj-lt"/>
                <a:cs typeface="+mj-lt"/>
              </a:rPr>
              <a:t> }</a:t>
            </a:r>
          </a:p>
          <a:p>
            <a:pPr marL="0" indent="0">
              <a:spcBef>
                <a:spcPts val="0"/>
              </a:spcBef>
              <a:buNone/>
            </a:pPr>
            <a:endParaRPr lang="en-US" dirty="0">
              <a:ea typeface="+mj-lt"/>
              <a:cs typeface="+mj-lt"/>
            </a:endParaRPr>
          </a:p>
          <a:p>
            <a:pPr marL="0" indent="0">
              <a:spcBef>
                <a:spcPts val="0"/>
              </a:spcBef>
              <a:buNone/>
            </a:pPr>
            <a:endParaRPr lang="en-US" dirty="0">
              <a:ea typeface="+mj-lt"/>
              <a:cs typeface="+mj-lt"/>
            </a:endParaRPr>
          </a:p>
          <a:p>
            <a:pPr>
              <a:spcBef>
                <a:spcPts val="0"/>
              </a:spcBef>
              <a:buClr>
                <a:srgbClr val="8AD0D6"/>
              </a:buClr>
            </a:pPr>
            <a:endParaRPr lang="en-US" dirty="0">
              <a:solidFill>
                <a:srgbClr val="FFFFFF"/>
              </a:solidFill>
            </a:endParaRPr>
          </a:p>
          <a:p>
            <a:pPr>
              <a:buClr>
                <a:srgbClr val="8AD0D6"/>
              </a:buClr>
            </a:pPr>
            <a:endParaRPr lang="en-US" b="1" dirty="0">
              <a:solidFill>
                <a:srgbClr val="FFFFFF"/>
              </a:solidFill>
            </a:endParaRPr>
          </a:p>
          <a:p>
            <a:pPr marL="0" indent="0">
              <a:buClr>
                <a:srgbClr val="8AD0D6"/>
              </a:buClr>
              <a:buNone/>
            </a:pPr>
            <a:endParaRPr lang="en-US" b="1" dirty="0">
              <a:solidFill>
                <a:srgbClr val="FF0000"/>
              </a:solidFill>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10" descr="Diagram, schematic&#10;&#10;Description automatically generated">
            <a:extLst>
              <a:ext uri="{FF2B5EF4-FFF2-40B4-BE49-F238E27FC236}">
                <a16:creationId xmlns:a16="http://schemas.microsoft.com/office/drawing/2014/main" id="{AAF81D81-6357-4088-8768-07E301276D7C}"/>
              </a:ext>
            </a:extLst>
          </p:cNvPr>
          <p:cNvPicPr>
            <a:picLocks noChangeAspect="1"/>
          </p:cNvPicPr>
          <p:nvPr/>
        </p:nvPicPr>
        <p:blipFill>
          <a:blip r:embed="rId3"/>
          <a:stretch>
            <a:fillRect/>
          </a:stretch>
        </p:blipFill>
        <p:spPr>
          <a:xfrm>
            <a:off x="121085" y="4762439"/>
            <a:ext cx="2878899" cy="1706796"/>
          </a:xfrm>
          <a:prstGeom prst="rect">
            <a:avLst/>
          </a:prstGeom>
        </p:spPr>
      </p:pic>
      <p:pic>
        <p:nvPicPr>
          <p:cNvPr id="7" name="Picture 10" descr="Diagram&#10;&#10;Description automatically generated">
            <a:extLst>
              <a:ext uri="{FF2B5EF4-FFF2-40B4-BE49-F238E27FC236}">
                <a16:creationId xmlns:a16="http://schemas.microsoft.com/office/drawing/2014/main" id="{821DDDC0-828D-47D1-9C33-7D9DF604399D}"/>
              </a:ext>
            </a:extLst>
          </p:cNvPr>
          <p:cNvPicPr>
            <a:picLocks noChangeAspect="1"/>
          </p:cNvPicPr>
          <p:nvPr/>
        </p:nvPicPr>
        <p:blipFill>
          <a:blip r:embed="rId4"/>
          <a:stretch>
            <a:fillRect/>
          </a:stretch>
        </p:blipFill>
        <p:spPr>
          <a:xfrm>
            <a:off x="1832975" y="2740854"/>
            <a:ext cx="2743200" cy="1376292"/>
          </a:xfrm>
          <a:prstGeom prst="rect">
            <a:avLst/>
          </a:prstGeom>
        </p:spPr>
      </p:pic>
    </p:spTree>
    <p:extLst>
      <p:ext uri="{BB962C8B-B14F-4D97-AF65-F5344CB8AC3E}">
        <p14:creationId xmlns:p14="http://schemas.microsoft.com/office/powerpoint/2010/main" val="2835396722"/>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solidFill>
                  <a:schemeClr val="tx1"/>
                </a:solidFill>
                <a:latin typeface="Century Gothic"/>
                <a:ea typeface="+mj-lt"/>
                <a:cs typeface="Arial"/>
              </a:rPr>
              <a:t>Baud </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Rates </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in </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the </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8051</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lnSpcReduction="10000"/>
          </a:bodyPr>
          <a:lstStyle/>
          <a:p>
            <a:pPr>
              <a:spcBef>
                <a:spcPct val="20000"/>
              </a:spcBef>
              <a:buClr>
                <a:srgbClr val="8AD0D6"/>
              </a:buClr>
              <a:buFont typeface="Arial,Sans-Serif" charset="2"/>
              <a:buChar char="•"/>
            </a:pPr>
            <a:r>
              <a:rPr lang="en-US" i="1">
                <a:latin typeface="Arial"/>
                <a:ea typeface="+mj-lt"/>
                <a:cs typeface="Arial"/>
              </a:rPr>
              <a:t>The 8051</a:t>
            </a:r>
            <a:r>
              <a:rPr lang="en-US" i="1" dirty="0">
                <a:latin typeface="Arial"/>
                <a:cs typeface="Arial"/>
              </a:rPr>
              <a:t> </a:t>
            </a:r>
            <a:r>
              <a:rPr lang="en-US" i="1">
                <a:latin typeface="Arial"/>
                <a:ea typeface="+mj-lt"/>
                <a:cs typeface="Arial"/>
              </a:rPr>
              <a:t>transfers and receives data serially at many different baud rates by using UART.</a:t>
            </a:r>
            <a:endParaRPr lang="en-US">
              <a:ea typeface="+mj-lt"/>
              <a:cs typeface="+mj-lt"/>
            </a:endParaRPr>
          </a:p>
          <a:p>
            <a:pPr>
              <a:spcBef>
                <a:spcPct val="20000"/>
              </a:spcBef>
              <a:buClr>
                <a:srgbClr val="8AD0D6"/>
              </a:buClr>
              <a:buFont typeface="Arial,Sans-Serif" charset="2"/>
              <a:buChar char="•"/>
            </a:pPr>
            <a:r>
              <a:rPr lang="en-US" i="1">
                <a:latin typeface="Arial"/>
                <a:ea typeface="+mj-lt"/>
                <a:cs typeface="Arial"/>
              </a:rPr>
              <a:t>UART divides the machine cycle frequency by 32 and sends it to Timer 1 to set the baud rate. </a:t>
            </a:r>
            <a:endParaRPr lang="en-US">
              <a:ea typeface="+mj-lt"/>
              <a:cs typeface="+mj-lt"/>
            </a:endParaRPr>
          </a:p>
          <a:p>
            <a:pPr>
              <a:spcBef>
                <a:spcPct val="20000"/>
              </a:spcBef>
              <a:buClr>
                <a:srgbClr val="8AD0D6"/>
              </a:buClr>
              <a:buFont typeface="Arial,Sans-Serif" charset="2"/>
              <a:buChar char="•"/>
            </a:pPr>
            <a:r>
              <a:rPr lang="en-US" i="1">
                <a:latin typeface="Arial"/>
                <a:ea typeface="+mj-lt"/>
                <a:cs typeface="Arial"/>
              </a:rPr>
              <a:t>Signal change for each roll over of timer</a:t>
            </a:r>
          </a:p>
          <a:p>
            <a:pPr>
              <a:spcBef>
                <a:spcPct val="20000"/>
              </a:spcBef>
              <a:buClr>
                <a:srgbClr val="8AD0D6"/>
              </a:buClr>
              <a:buFont typeface="Arial,Sans-Serif" charset="2"/>
              <a:buChar char="•"/>
            </a:pPr>
            <a:r>
              <a:rPr lang="en-US" i="1">
                <a:latin typeface="Arial"/>
                <a:cs typeface="Arial"/>
              </a:rPr>
              <a:t>Timer 1, mode 2 (8-bit, auto-reload)</a:t>
            </a:r>
            <a:endParaRPr lang="en-US">
              <a:ea typeface="+mj-lt"/>
              <a:cs typeface="+mj-lt"/>
            </a:endParaRPr>
          </a:p>
          <a:p>
            <a:pPr>
              <a:spcBef>
                <a:spcPct val="20000"/>
              </a:spcBef>
              <a:buClr>
                <a:srgbClr val="8AD0D6"/>
              </a:buClr>
              <a:buFont typeface="Arial,Sans-Serif" charset="2"/>
              <a:buChar char="•"/>
            </a:pPr>
            <a:r>
              <a:rPr lang="en-US" i="1">
                <a:latin typeface="Arial"/>
                <a:cs typeface="Arial"/>
              </a:rPr>
              <a:t>Define TH1 to set the baud rate.</a:t>
            </a:r>
            <a:endParaRPr lang="en-US">
              <a:ea typeface="+mj-lt"/>
              <a:cs typeface="+mj-lt"/>
            </a:endParaRPr>
          </a:p>
          <a:p>
            <a:pPr lvl="1">
              <a:spcBef>
                <a:spcPct val="20000"/>
              </a:spcBef>
              <a:buClr>
                <a:srgbClr val="8AD0D6"/>
              </a:buClr>
              <a:buFont typeface="Arial,Sans-Serif" charset="2"/>
              <a:buChar char="–"/>
            </a:pPr>
            <a:r>
              <a:rPr lang="en-US" i="1">
                <a:latin typeface="Arial"/>
                <a:cs typeface="Arial"/>
              </a:rPr>
              <a:t>XTAL = 11.0592 MHz</a:t>
            </a:r>
            <a:endParaRPr lang="en-US">
              <a:ea typeface="+mj-lt"/>
              <a:cs typeface="+mj-lt"/>
            </a:endParaRPr>
          </a:p>
          <a:p>
            <a:pPr lvl="1">
              <a:spcBef>
                <a:spcPct val="20000"/>
              </a:spcBef>
              <a:buClr>
                <a:srgbClr val="8AD0D6"/>
              </a:buClr>
              <a:buFont typeface="Arial,Sans-Serif" charset="2"/>
              <a:buChar char="–"/>
            </a:pPr>
            <a:r>
              <a:rPr lang="en-US" i="1">
                <a:latin typeface="Arial"/>
                <a:cs typeface="Arial"/>
              </a:rPr>
              <a:t>The system frequency = 11.0592 MHz / 12 = 921.6 kHz</a:t>
            </a:r>
            <a:endParaRPr lang="en-US">
              <a:ea typeface="+mj-lt"/>
              <a:cs typeface="+mj-lt"/>
            </a:endParaRPr>
          </a:p>
          <a:p>
            <a:pPr lvl="1">
              <a:spcBef>
                <a:spcPct val="20000"/>
              </a:spcBef>
              <a:buClr>
                <a:srgbClr val="8AD0D6"/>
              </a:buClr>
              <a:buFont typeface="Arial,Sans-Serif" charset="2"/>
              <a:buChar char="–"/>
            </a:pPr>
            <a:r>
              <a:rPr lang="en-US" i="1">
                <a:latin typeface="Arial"/>
                <a:cs typeface="Arial"/>
              </a:rPr>
              <a:t>Timer 1 has 921.6 kHz/ 32 = 28,800 Hz as source.</a:t>
            </a:r>
            <a:endParaRPr lang="en-US">
              <a:ea typeface="+mj-lt"/>
              <a:cs typeface="+mj-lt"/>
            </a:endParaRPr>
          </a:p>
          <a:p>
            <a:pPr lvl="1">
              <a:spcBef>
                <a:spcPct val="20000"/>
              </a:spcBef>
              <a:buClr>
                <a:srgbClr val="8AD0D6"/>
              </a:buClr>
              <a:buFont typeface="Arial,Sans-Serif" charset="2"/>
              <a:buChar char="–"/>
            </a:pPr>
            <a:r>
              <a:rPr lang="en-US" i="1">
                <a:latin typeface="Arial"/>
                <a:cs typeface="Arial"/>
              </a:rPr>
              <a:t>TH1=FDH means that UART sends a bit every 3 timer source.</a:t>
            </a:r>
            <a:endParaRPr lang="en-US">
              <a:ea typeface="+mj-lt"/>
              <a:cs typeface="+mj-lt"/>
            </a:endParaRPr>
          </a:p>
          <a:p>
            <a:pPr lvl="1">
              <a:spcBef>
                <a:spcPct val="20000"/>
              </a:spcBef>
              <a:buClr>
                <a:srgbClr val="8AD0D6"/>
              </a:buClr>
              <a:buFont typeface="Arial,Sans-Serif" charset="2"/>
              <a:buChar char="–"/>
            </a:pPr>
            <a:r>
              <a:rPr lang="en-US" i="1">
                <a:latin typeface="Arial"/>
                <a:cs typeface="Arial"/>
              </a:rPr>
              <a:t>Baud rate = 28,800/3= 9,600 Hz</a:t>
            </a:r>
            <a:endParaRPr lang="en-US">
              <a:ea typeface="+mj-lt"/>
              <a:cs typeface="+mj-lt"/>
            </a:endParaRPr>
          </a:p>
          <a:p>
            <a:pPr>
              <a:spcBef>
                <a:spcPct val="20000"/>
              </a:spcBef>
              <a:buClr>
                <a:srgbClr val="8AD0D6"/>
              </a:buClr>
              <a:buFont typeface="Arial,Sans-Serif" charset="2"/>
              <a:buChar char="•"/>
            </a:pPr>
            <a:endParaRPr lang="en-US" dirty="0"/>
          </a:p>
          <a:p>
            <a:pPr>
              <a:spcBef>
                <a:spcPct val="20000"/>
              </a:spcBef>
              <a:buClr>
                <a:srgbClr val="8AD0D6"/>
              </a:buClr>
              <a:buFont typeface="Arial,Sans-Serif" charset="2"/>
              <a:buChar char="•"/>
            </a:pPr>
            <a:endParaRPr lang="en-US" i="1" dirty="0">
              <a:latin typeface="Arial"/>
              <a:cs typeface="Arial"/>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75252794"/>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spcBef>
                <a:spcPts val="0"/>
              </a:spcBef>
            </a:pPr>
            <a:r>
              <a:rPr lang="en-US" sz="2400">
                <a:solidFill>
                  <a:schemeClr val="tx1"/>
                </a:solidFill>
                <a:latin typeface="Arial"/>
                <a:ea typeface="+mj-lt"/>
                <a:cs typeface="Arial"/>
              </a:rPr>
              <a:t>                   Registers</a:t>
            </a:r>
            <a:br>
              <a:rPr lang="en-US" sz="2400" dirty="0">
                <a:solidFill>
                  <a:schemeClr val="tx1"/>
                </a:solidFill>
                <a:latin typeface="Arial"/>
                <a:ea typeface="+mj-lt"/>
                <a:cs typeface="Arial"/>
              </a:rPr>
            </a:br>
            <a:r>
              <a:rPr lang="en-US" sz="2400">
                <a:solidFill>
                  <a:schemeClr val="tx1"/>
                </a:solidFill>
                <a:latin typeface="Arial"/>
                <a:ea typeface="+mj-lt"/>
                <a:cs typeface="Arial"/>
              </a:rPr>
              <a:t>                   regarding</a:t>
            </a:r>
            <a:br>
              <a:rPr lang="en-US" sz="2400" dirty="0">
                <a:solidFill>
                  <a:schemeClr val="tx1"/>
                </a:solidFill>
                <a:latin typeface="Arial"/>
                <a:ea typeface="+mj-lt"/>
                <a:cs typeface="Arial"/>
              </a:rPr>
            </a:br>
            <a:r>
              <a:rPr lang="en-US" sz="2400">
                <a:solidFill>
                  <a:schemeClr val="tx1"/>
                </a:solidFill>
                <a:latin typeface="Arial"/>
                <a:ea typeface="+mj-lt"/>
                <a:cs typeface="Arial"/>
              </a:rPr>
              <a:t>                      serial</a:t>
            </a:r>
            <a:br>
              <a:rPr lang="en-US" sz="2400" dirty="0">
                <a:solidFill>
                  <a:schemeClr val="tx1"/>
                </a:solidFill>
                <a:latin typeface="Arial"/>
                <a:ea typeface="+mj-lt"/>
                <a:cs typeface="Arial"/>
              </a:rPr>
            </a:br>
            <a:r>
              <a:rPr lang="en-US" sz="2400">
                <a:solidFill>
                  <a:schemeClr val="tx1"/>
                </a:solidFill>
                <a:latin typeface="Arial"/>
                <a:ea typeface="+mj-lt"/>
                <a:cs typeface="Arial"/>
              </a:rPr>
              <a:t>              communication.</a:t>
            </a:r>
            <a:endParaRPr lang="en-US" sz="2400">
              <a:solidFill>
                <a:schemeClr val="tx1"/>
              </a:solidFill>
              <a:ea typeface="+mj-lt"/>
              <a:cs typeface="+mj-lt"/>
            </a:endParaRPr>
          </a:p>
          <a:p>
            <a:pPr marL="285750" indent="-285750">
              <a:spcBef>
                <a:spcPts val="0"/>
              </a:spcBef>
              <a:buFont typeface="Wingdings,Sans-Serif"/>
              <a:buChar char="Ø"/>
            </a:pPr>
            <a:endParaRPr lang="en-US" sz="2400" dirty="0">
              <a:solidFill>
                <a:schemeClr val="tx1"/>
              </a:solidFill>
              <a:ea typeface="+mj-lt"/>
              <a:cs typeface="+mj-lt"/>
            </a:endParaRPr>
          </a:p>
          <a:p>
            <a:pPr algn="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6054319" cy="6288203"/>
          </a:xfrm>
        </p:spPr>
        <p:txBody>
          <a:bodyPr vert="horz" lIns="91440" tIns="45720" rIns="91440" bIns="45720" rtlCol="0" anchor="ctr">
            <a:normAutofit fontScale="77500" lnSpcReduction="20000"/>
          </a:bodyPr>
          <a:lstStyle/>
          <a:p>
            <a:pPr>
              <a:buClr>
                <a:srgbClr val="8AD0D6"/>
              </a:buClr>
            </a:pPr>
            <a:r>
              <a:rPr lang="en-US" b="1">
                <a:latin typeface="Century Gothic"/>
                <a:ea typeface="+mj-lt"/>
                <a:cs typeface="Arial"/>
              </a:rPr>
              <a:t>SCON Register</a:t>
            </a:r>
            <a:endParaRPr lang="en-GB">
              <a:latin typeface="Century Gothic"/>
              <a:ea typeface="+mj-lt"/>
              <a:cs typeface="+mj-lt"/>
            </a:endParaRPr>
          </a:p>
          <a:p>
            <a:pPr marL="381000" indent="-381000">
              <a:spcBef>
                <a:spcPct val="20000"/>
              </a:spcBef>
              <a:buClr>
                <a:srgbClr val="8AD0D6"/>
              </a:buClr>
              <a:buFont typeface="Arial,Sans-Serif" charset="2"/>
              <a:buChar char="•"/>
            </a:pPr>
            <a:r>
              <a:rPr lang="en-US" i="1">
                <a:latin typeface="Arial"/>
                <a:cs typeface="Arial"/>
              </a:rPr>
              <a:t>Serial control register: </a:t>
            </a:r>
            <a:r>
              <a:rPr lang="en-US" b="1" i="1">
                <a:latin typeface="Arial"/>
                <a:cs typeface="Arial"/>
              </a:rPr>
              <a:t>SCON</a:t>
            </a:r>
            <a:endParaRPr lang="en-US">
              <a:ea typeface="+mj-lt"/>
              <a:cs typeface="+mj-lt"/>
            </a:endParaRPr>
          </a:p>
          <a:p>
            <a:pPr marL="457200" lvl="1" indent="0">
              <a:spcBef>
                <a:spcPct val="20000"/>
              </a:spcBef>
              <a:buClr>
                <a:srgbClr val="8AD0D6"/>
              </a:buClr>
              <a:buNone/>
            </a:pPr>
            <a:r>
              <a:rPr lang="en-US" b="1" i="1">
                <a:latin typeface="Arial"/>
                <a:cs typeface="Arial"/>
              </a:rPr>
              <a:t>SM0</a:t>
            </a:r>
            <a:r>
              <a:rPr lang="en-US" i="1">
                <a:latin typeface="Arial"/>
                <a:cs typeface="Arial"/>
              </a:rPr>
              <a:t>, </a:t>
            </a:r>
            <a:r>
              <a:rPr lang="en-US" b="1" i="1">
                <a:latin typeface="Arial"/>
                <a:cs typeface="Arial"/>
              </a:rPr>
              <a:t>SM1</a:t>
            </a:r>
            <a:r>
              <a:rPr lang="en-US" i="1">
                <a:latin typeface="Arial"/>
                <a:cs typeface="Arial"/>
              </a:rPr>
              <a:t>  Serial port mode specified</a:t>
            </a:r>
            <a:endParaRPr lang="en-US">
              <a:ea typeface="+mj-lt"/>
              <a:cs typeface="+mj-lt"/>
            </a:endParaRPr>
          </a:p>
          <a:p>
            <a:pPr marL="457200" lvl="1" indent="0">
              <a:spcBef>
                <a:spcPct val="20000"/>
              </a:spcBef>
              <a:buClr>
                <a:srgbClr val="8AD0D6"/>
              </a:buClr>
              <a:buNone/>
            </a:pPr>
            <a:r>
              <a:rPr lang="en-US" b="1" i="1">
                <a:latin typeface="Arial"/>
                <a:cs typeface="Arial"/>
              </a:rPr>
              <a:t>REN</a:t>
            </a:r>
            <a:r>
              <a:rPr lang="en-US" i="1">
                <a:latin typeface="Arial"/>
                <a:cs typeface="Arial"/>
              </a:rPr>
              <a:t>           (Receive enable) set/cleared by software to enable/disable reception.</a:t>
            </a:r>
            <a:endParaRPr lang="en-US">
              <a:ea typeface="+mj-lt"/>
              <a:cs typeface="+mj-lt"/>
            </a:endParaRPr>
          </a:p>
          <a:p>
            <a:pPr marL="457200" lvl="1" indent="0">
              <a:spcBef>
                <a:spcPct val="20000"/>
              </a:spcBef>
              <a:buClr>
                <a:srgbClr val="8AD0D6"/>
              </a:buClr>
              <a:buNone/>
            </a:pPr>
            <a:r>
              <a:rPr lang="en-US" b="1" i="1">
                <a:latin typeface="Arial"/>
                <a:cs typeface="Arial"/>
              </a:rPr>
              <a:t>TI</a:t>
            </a:r>
            <a:r>
              <a:rPr lang="en-US" i="1">
                <a:latin typeface="Arial"/>
                <a:cs typeface="Arial"/>
              </a:rPr>
              <a:t>               Transmit interrupt flag.</a:t>
            </a:r>
            <a:endParaRPr lang="en-US">
              <a:ea typeface="+mj-lt"/>
              <a:cs typeface="+mj-lt"/>
            </a:endParaRPr>
          </a:p>
          <a:p>
            <a:pPr marL="457200" lvl="1" indent="0">
              <a:spcBef>
                <a:spcPct val="20000"/>
              </a:spcBef>
              <a:buClr>
                <a:srgbClr val="8AD0D6"/>
              </a:buClr>
              <a:buNone/>
            </a:pPr>
            <a:r>
              <a:rPr lang="en-US" b="1" i="1">
                <a:latin typeface="Arial"/>
                <a:cs typeface="Arial"/>
              </a:rPr>
              <a:t>RI</a:t>
            </a:r>
            <a:r>
              <a:rPr lang="en-US" i="1">
                <a:latin typeface="Arial"/>
                <a:cs typeface="Arial"/>
              </a:rPr>
              <a:t>               Receive interrupt flag.</a:t>
            </a:r>
            <a:endParaRPr lang="en-US">
              <a:ea typeface="+mj-lt"/>
              <a:cs typeface="+mj-lt"/>
            </a:endParaRPr>
          </a:p>
          <a:p>
            <a:pPr marL="457200" lvl="1" indent="0">
              <a:spcBef>
                <a:spcPct val="20000"/>
              </a:spcBef>
              <a:buClr>
                <a:srgbClr val="8AD0D6"/>
              </a:buClr>
              <a:buNone/>
            </a:pPr>
            <a:r>
              <a:rPr lang="en-US" b="1" i="1">
                <a:latin typeface="Arial"/>
                <a:cs typeface="Arial"/>
              </a:rPr>
              <a:t>SM2</a:t>
            </a:r>
            <a:r>
              <a:rPr lang="en-US" i="1">
                <a:latin typeface="Arial"/>
                <a:cs typeface="Arial"/>
              </a:rPr>
              <a:t> = </a:t>
            </a:r>
            <a:r>
              <a:rPr lang="en-US" b="1" i="1">
                <a:latin typeface="Arial"/>
                <a:cs typeface="Arial"/>
              </a:rPr>
              <a:t>TB8</a:t>
            </a:r>
            <a:r>
              <a:rPr lang="en-US" i="1">
                <a:latin typeface="Arial"/>
                <a:cs typeface="Arial"/>
              </a:rPr>
              <a:t> = </a:t>
            </a:r>
            <a:r>
              <a:rPr lang="en-US" b="1" i="1">
                <a:latin typeface="Arial"/>
                <a:cs typeface="Arial"/>
              </a:rPr>
              <a:t>TB8</a:t>
            </a:r>
            <a:r>
              <a:rPr lang="en-US" i="1">
                <a:latin typeface="Arial"/>
                <a:cs typeface="Arial"/>
              </a:rPr>
              <a:t> =0 (not widely used) </a:t>
            </a:r>
            <a:endParaRPr lang="en-US">
              <a:ea typeface="+mj-lt"/>
              <a:cs typeface="+mj-lt"/>
            </a:endParaRPr>
          </a:p>
          <a:p>
            <a:pPr marL="457200" lvl="1" indent="0">
              <a:spcBef>
                <a:spcPct val="20000"/>
              </a:spcBef>
              <a:buNone/>
            </a:pPr>
            <a:r>
              <a:rPr lang="en-US">
                <a:solidFill>
                  <a:srgbClr val="FF0000"/>
                </a:solidFill>
                <a:latin typeface="Century Gothic"/>
                <a:cs typeface="Arial"/>
              </a:rPr>
              <a:t>SM0, SM1</a:t>
            </a:r>
            <a:endParaRPr lang="en-US">
              <a:latin typeface="Century Gothic"/>
            </a:endParaRPr>
          </a:p>
          <a:p>
            <a:pPr>
              <a:spcBef>
                <a:spcPct val="20000"/>
              </a:spcBef>
              <a:buClr>
                <a:srgbClr val="8AD0D6"/>
              </a:buClr>
              <a:buFont typeface="Arial,Sans-Serif"/>
              <a:buChar char="•"/>
            </a:pPr>
            <a:r>
              <a:rPr lang="en-US">
                <a:latin typeface="Arial"/>
                <a:cs typeface="Arial"/>
              </a:rPr>
              <a:t>SM1 and SM0 determine the framing of data.</a:t>
            </a:r>
            <a:endParaRPr lang="en-US">
              <a:ea typeface="+mj-lt"/>
              <a:cs typeface="+mj-lt"/>
            </a:endParaRPr>
          </a:p>
          <a:p>
            <a:pPr lvl="1">
              <a:spcBef>
                <a:spcPct val="20000"/>
              </a:spcBef>
              <a:buClr>
                <a:srgbClr val="8AD0D6"/>
              </a:buClr>
              <a:buFont typeface="Arial,Sans-Serif"/>
              <a:buChar char="–"/>
            </a:pPr>
            <a:r>
              <a:rPr lang="en-US">
                <a:latin typeface="Arial"/>
                <a:cs typeface="Arial"/>
              </a:rPr>
              <a:t>SCON.6 (SM1) and SCON.7 (SM0</a:t>
            </a:r>
            <a:r>
              <a:rPr lang="en-US">
                <a:latin typeface="Century Gothic"/>
                <a:cs typeface="Arial"/>
              </a:rPr>
              <a:t>)</a:t>
            </a:r>
            <a:endParaRPr lang="en-US">
              <a:latin typeface="Century Gothic"/>
              <a:ea typeface="+mj-lt"/>
              <a:cs typeface="+mj-lt"/>
            </a:endParaRPr>
          </a:p>
          <a:p>
            <a:pPr lvl="1">
              <a:spcBef>
                <a:spcPct val="20000"/>
              </a:spcBef>
              <a:buClr>
                <a:srgbClr val="8AD0D6"/>
              </a:buClr>
              <a:buFont typeface="Arial,Sans-Serif"/>
              <a:buChar char="–"/>
            </a:pPr>
            <a:r>
              <a:rPr lang="en-US">
                <a:latin typeface="Century Gothic"/>
                <a:cs typeface="Arial"/>
              </a:rPr>
              <a:t>Only mode 1 is compatible with COM port of PC.</a:t>
            </a:r>
            <a:r>
              <a:rPr lang="en-US" dirty="0">
                <a:latin typeface="Century Gothic"/>
                <a:cs typeface="Arial"/>
              </a:rPr>
              <a:t> </a:t>
            </a:r>
            <a:endParaRPr lang="en-US" dirty="0">
              <a:latin typeface="Century Gothic"/>
              <a:ea typeface="+mj-lt"/>
              <a:cs typeface="+mj-lt"/>
            </a:endParaRPr>
          </a:p>
          <a:p>
            <a:pPr marL="457200" lvl="1" indent="0">
              <a:spcBef>
                <a:spcPct val="20000"/>
              </a:spcBef>
              <a:buClr>
                <a:srgbClr val="8AD0D6"/>
              </a:buClr>
              <a:buNone/>
            </a:pPr>
            <a:r>
              <a:rPr lang="en-US">
                <a:solidFill>
                  <a:srgbClr val="FF0000"/>
                </a:solidFill>
                <a:ea typeface="+mj-lt"/>
                <a:cs typeface="+mj-lt"/>
              </a:rPr>
              <a:t>TB8, RB8</a:t>
            </a:r>
            <a:endParaRPr lang="en-US">
              <a:ea typeface="+mj-lt"/>
              <a:cs typeface="+mj-lt"/>
            </a:endParaRPr>
          </a:p>
          <a:p>
            <a:pPr marL="274320" indent="-274320">
              <a:spcBef>
                <a:spcPct val="20000"/>
              </a:spcBef>
              <a:buNone/>
            </a:pPr>
            <a:r>
              <a:rPr lang="en-US" b="1">
                <a:ea typeface="+mj-lt"/>
                <a:cs typeface="+mj-lt"/>
              </a:rPr>
              <a:t>TB8:</a:t>
            </a:r>
            <a:r>
              <a:rPr lang="en-US">
                <a:ea typeface="+mj-lt"/>
                <a:cs typeface="+mj-lt"/>
              </a:rPr>
              <a:t>The 9th data bit that will be transmitted in Modes 2 and 3. Set or clear by software as desired.</a:t>
            </a:r>
            <a:endParaRPr lang="en-US" dirty="0">
              <a:ea typeface="+mj-lt"/>
              <a:cs typeface="+mj-lt"/>
            </a:endParaRPr>
          </a:p>
          <a:p>
            <a:pPr marL="274320" indent="-274320">
              <a:spcBef>
                <a:spcPct val="20000"/>
              </a:spcBef>
              <a:buNone/>
            </a:pPr>
            <a:endParaRPr lang="en-US" dirty="0">
              <a:ea typeface="+mj-lt"/>
              <a:cs typeface="+mj-lt"/>
            </a:endParaRPr>
          </a:p>
          <a:p>
            <a:pPr marL="274320" indent="-274320">
              <a:spcBef>
                <a:spcPct val="20000"/>
              </a:spcBef>
              <a:buNone/>
            </a:pPr>
            <a:r>
              <a:rPr lang="en-US" b="1">
                <a:ea typeface="+mj-lt"/>
                <a:cs typeface="+mj-lt"/>
              </a:rPr>
              <a:t>RB8: </a:t>
            </a:r>
            <a:r>
              <a:rPr lang="en-US">
                <a:ea typeface="+mj-lt"/>
                <a:cs typeface="+mj-lt"/>
              </a:rPr>
              <a:t>In modes 2 and 3, the 9th data bit that was received. In Mode 1, if SM2 = 0, RB8 is the stop bit that was received. In Mode 0, RB8 is not used.</a:t>
            </a:r>
            <a:endParaRPr lang="en-US"/>
          </a:p>
          <a:p>
            <a:pPr marL="274320" indent="-274320">
              <a:spcBef>
                <a:spcPct val="20000"/>
              </a:spcBef>
              <a:buNone/>
            </a:pPr>
            <a:r>
              <a:rPr lang="en-US">
                <a:solidFill>
                  <a:srgbClr val="FF0000"/>
                </a:solidFill>
                <a:latin typeface="Century Gothic"/>
                <a:ea typeface="+mj-lt"/>
                <a:cs typeface="Arial"/>
              </a:rPr>
              <a:t>    REN (Receive Enable)</a:t>
            </a:r>
            <a:endParaRPr lang="en-US">
              <a:latin typeface="Century Gothic"/>
              <a:ea typeface="+mj-lt"/>
              <a:cs typeface="+mj-lt"/>
            </a:endParaRPr>
          </a:p>
          <a:p>
            <a:pPr>
              <a:spcBef>
                <a:spcPct val="20000"/>
              </a:spcBef>
              <a:buClr>
                <a:srgbClr val="8AD0D6"/>
              </a:buClr>
              <a:buFont typeface="Arial,Sans-Serif"/>
              <a:buChar char="•"/>
            </a:pPr>
            <a:r>
              <a:rPr lang="en-US">
                <a:latin typeface="Century Gothic"/>
                <a:ea typeface="+mj-lt"/>
                <a:cs typeface="Arial"/>
              </a:rPr>
              <a:t>SCON.4</a:t>
            </a:r>
            <a:endParaRPr lang="en-US">
              <a:latin typeface="Century Gothic"/>
              <a:ea typeface="+mj-lt"/>
              <a:cs typeface="+mj-lt"/>
            </a:endParaRPr>
          </a:p>
          <a:p>
            <a:pPr>
              <a:spcBef>
                <a:spcPct val="20000"/>
              </a:spcBef>
              <a:buClr>
                <a:srgbClr val="8AD0D6"/>
              </a:buClr>
              <a:buFont typeface="Arial,Sans-Serif"/>
              <a:buChar char="•"/>
            </a:pPr>
            <a:r>
              <a:rPr lang="en-US">
                <a:latin typeface="Century Gothic"/>
                <a:ea typeface="+mj-lt"/>
                <a:cs typeface="Arial"/>
              </a:rPr>
              <a:t>Set/cleared by software to enable/disable reception.</a:t>
            </a:r>
            <a:endParaRPr lang="en-US">
              <a:latin typeface="Century Gothic"/>
              <a:ea typeface="+mj-lt"/>
              <a:cs typeface="+mj-lt"/>
            </a:endParaRPr>
          </a:p>
          <a:p>
            <a:pPr lvl="1">
              <a:spcBef>
                <a:spcPct val="20000"/>
              </a:spcBef>
              <a:buClr>
                <a:srgbClr val="8AD0D6"/>
              </a:buClr>
              <a:buFont typeface="Arial,Sans-Serif"/>
              <a:buChar char="–"/>
            </a:pPr>
            <a:r>
              <a:rPr lang="en-US">
                <a:latin typeface="Century Gothic"/>
                <a:ea typeface="+mj-lt"/>
                <a:cs typeface="Arial"/>
              </a:rPr>
              <a:t>REN=1</a:t>
            </a:r>
            <a:endParaRPr lang="en-US">
              <a:latin typeface="Century Gothic"/>
              <a:ea typeface="+mj-lt"/>
              <a:cs typeface="+mj-lt"/>
            </a:endParaRPr>
          </a:p>
          <a:p>
            <a:pPr lvl="2">
              <a:spcBef>
                <a:spcPct val="20000"/>
              </a:spcBef>
              <a:buClr>
                <a:srgbClr val="8AD0D6"/>
              </a:buClr>
              <a:buFont typeface="Arial,Sans-Serif"/>
              <a:buChar char="•"/>
            </a:pPr>
            <a:r>
              <a:rPr lang="en-US">
                <a:latin typeface="Century Gothic"/>
                <a:ea typeface="+mj-lt"/>
                <a:cs typeface="Arial"/>
              </a:rPr>
              <a:t>If we want the 8051 to both transfer and receive data, REN must be set to 1.</a:t>
            </a:r>
            <a:endParaRPr lang="en-US">
              <a:latin typeface="Century Gothic"/>
              <a:ea typeface="+mj-lt"/>
              <a:cs typeface="+mj-lt"/>
            </a:endParaRPr>
          </a:p>
          <a:p>
            <a:pPr lvl="1">
              <a:spcBef>
                <a:spcPct val="20000"/>
              </a:spcBef>
              <a:buClr>
                <a:srgbClr val="8AD0D6"/>
              </a:buClr>
              <a:buFont typeface="Arial,Sans-Serif"/>
              <a:buChar char="–"/>
            </a:pPr>
            <a:r>
              <a:rPr lang="en-US">
                <a:latin typeface="Century Gothic"/>
                <a:ea typeface="+mj-lt"/>
                <a:cs typeface="Arial"/>
              </a:rPr>
              <a:t>REN=0</a:t>
            </a:r>
            <a:endParaRPr lang="en-US">
              <a:latin typeface="Century Gothic"/>
              <a:ea typeface="+mj-lt"/>
              <a:cs typeface="+mj-lt"/>
            </a:endParaRPr>
          </a:p>
          <a:p>
            <a:pPr lvl="2">
              <a:spcBef>
                <a:spcPct val="20000"/>
              </a:spcBef>
              <a:buClr>
                <a:srgbClr val="8AD0D6"/>
              </a:buClr>
              <a:buFont typeface="Arial,Sans-Serif"/>
              <a:buChar char="•"/>
            </a:pPr>
            <a:r>
              <a:rPr lang="en-US">
                <a:latin typeface="Century Gothic"/>
                <a:ea typeface="+mj-lt"/>
                <a:cs typeface="Arial"/>
              </a:rPr>
              <a:t>The receiver is </a:t>
            </a:r>
            <a:r>
              <a:rPr lang="en-US" b="1">
                <a:solidFill>
                  <a:schemeClr val="accent2"/>
                </a:solidFill>
                <a:latin typeface="Century Gothic"/>
                <a:ea typeface="+mj-lt"/>
                <a:cs typeface="Arial"/>
              </a:rPr>
              <a:t>disabled.</a:t>
            </a:r>
            <a:r>
              <a:rPr lang="en-US" dirty="0">
                <a:latin typeface="Century Gothic"/>
                <a:ea typeface="+mj-lt"/>
                <a:cs typeface="Arial"/>
              </a:rPr>
              <a:t> </a:t>
            </a:r>
            <a:endParaRPr lang="en-US" dirty="0">
              <a:latin typeface="Century Gothic"/>
              <a:ea typeface="+mj-lt"/>
              <a:cs typeface="+mj-lt"/>
            </a:endParaRPr>
          </a:p>
          <a:p>
            <a:pPr lvl="2">
              <a:spcBef>
                <a:spcPct val="20000"/>
              </a:spcBef>
              <a:buClr>
                <a:srgbClr val="8AD0D6"/>
              </a:buClr>
              <a:buFont typeface="Arial,Sans-Serif"/>
              <a:buChar char="•"/>
            </a:pPr>
            <a:r>
              <a:rPr lang="en-US">
                <a:latin typeface="Century Gothic"/>
                <a:ea typeface="+mj-lt"/>
                <a:cs typeface="Arial"/>
              </a:rPr>
              <a:t>The 8051 can not receive data</a:t>
            </a:r>
            <a:endParaRPr lang="en-US">
              <a:latin typeface="Century Gothic"/>
            </a:endParaRPr>
          </a:p>
          <a:p>
            <a:pPr marL="274320" indent="-274320">
              <a:spcBef>
                <a:spcPct val="20000"/>
              </a:spcBef>
              <a:buClr>
                <a:srgbClr val="1E5155">
                  <a:lumMod val="40000"/>
                  <a:lumOff val="60000"/>
                </a:srgbClr>
              </a:buClr>
              <a:buNone/>
            </a:pPr>
            <a:endParaRPr lang="en-US" dirty="0">
              <a:solidFill>
                <a:srgbClr val="FFFFFF"/>
              </a:solidFill>
              <a:ea typeface="+mj-lt"/>
              <a:cs typeface="Arial"/>
            </a:endParaRPr>
          </a:p>
          <a:p>
            <a:pPr lvl="1">
              <a:spcBef>
                <a:spcPct val="20000"/>
              </a:spcBef>
              <a:buClr>
                <a:srgbClr val="8AD0D6"/>
              </a:buClr>
              <a:buFont typeface="Arial,Sans-Serif"/>
              <a:buChar char="–"/>
            </a:pPr>
            <a:endParaRPr lang="en-US" dirty="0">
              <a:solidFill>
                <a:srgbClr val="FFFFFF"/>
              </a:solidFill>
              <a:latin typeface="Century Gothic" panose="020B0502020202020204"/>
              <a:cs typeface="Arial"/>
            </a:endParaRPr>
          </a:p>
          <a:p>
            <a:pPr marL="457200" indent="-457200">
              <a:spcBef>
                <a:spcPct val="20000"/>
              </a:spcBef>
              <a:buClr>
                <a:srgbClr val="8AD0D6"/>
              </a:buClr>
              <a:buAutoNum type="arabicPlain"/>
            </a:pPr>
            <a:endParaRPr lang="en-US" dirty="0">
              <a:solidFill>
                <a:srgbClr val="FFFFFF"/>
              </a:solidFill>
              <a:latin typeface="Century Gothic" panose="020B0502020202020204"/>
              <a:cs typeface="Arial"/>
            </a:endParaRPr>
          </a:p>
          <a:p>
            <a:pPr marL="457200" lvl="1" indent="0">
              <a:spcBef>
                <a:spcPct val="20000"/>
              </a:spcBef>
              <a:buClr>
                <a:srgbClr val="1E5155">
                  <a:lumMod val="40000"/>
                  <a:lumOff val="60000"/>
                </a:srgbClr>
              </a:buClr>
              <a:buNone/>
            </a:pPr>
            <a:endParaRPr lang="en-US" dirty="0">
              <a:solidFill>
                <a:srgbClr val="FF0000"/>
              </a:solidFill>
              <a:latin typeface="Century Gothic" panose="020B0502020202020204"/>
              <a:cs typeface="Arial"/>
            </a:endParaRPr>
          </a:p>
          <a:p>
            <a:pPr marL="457200" lvl="1" indent="0">
              <a:spcBef>
                <a:spcPct val="20000"/>
              </a:spcBef>
              <a:buClr>
                <a:srgbClr val="1E5155">
                  <a:lumMod val="40000"/>
                  <a:lumOff val="60000"/>
                </a:srgbClr>
              </a:buClr>
              <a:buNone/>
            </a:pPr>
            <a:endParaRPr lang="en-US" i="1" dirty="0">
              <a:latin typeface="Arial"/>
              <a:cs typeface="Arial"/>
            </a:endParaRPr>
          </a:p>
          <a:p>
            <a:pPr>
              <a:buClr>
                <a:srgbClr val="8AD0D6"/>
              </a:buClr>
            </a:pPr>
            <a:endParaRPr lang="en-GB" dirty="0">
              <a:latin typeface="Century Gothic" panose="020B0502020202020204"/>
              <a:cs typeface="Arial"/>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98714167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solidFill>
                  <a:schemeClr val="tx1"/>
                </a:solidFill>
                <a:latin typeface="Century Gothic"/>
                <a:ea typeface="+mj-lt"/>
                <a:cs typeface="Arial"/>
              </a:rPr>
              <a:t>Transfer </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Data </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with</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 the</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 TI flag</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4844824" y="195580"/>
            <a:ext cx="6709979" cy="6662419"/>
          </a:xfrm>
        </p:spPr>
        <p:txBody>
          <a:bodyPr vert="horz" lIns="91440" tIns="45720" rIns="91440" bIns="45720" rtlCol="0" anchor="ctr">
            <a:normAutofit fontScale="47500" lnSpcReduction="20000"/>
          </a:bodyPr>
          <a:lstStyle/>
          <a:p>
            <a:pPr marL="533400" indent="-533400">
              <a:spcBef>
                <a:spcPct val="20000"/>
              </a:spcBef>
              <a:buClr>
                <a:srgbClr val="8AD0D6"/>
              </a:buClr>
              <a:buFont typeface="Arial,Sans-Serif" charset="2"/>
              <a:buChar char="•"/>
            </a:pPr>
            <a:r>
              <a:rPr lang="en-US">
                <a:latin typeface="Arial"/>
                <a:ea typeface="+mj-lt"/>
                <a:cs typeface="Arial"/>
              </a:rPr>
              <a:t>The following sequence is the steps that the 8051 goes through in transmitting a character via TxD:</a:t>
            </a:r>
            <a:endParaRPr lang="en-US">
              <a:ea typeface="+mj-lt"/>
              <a:cs typeface="+mj-lt"/>
            </a:endParaRPr>
          </a:p>
          <a:p>
            <a:pPr marL="914400" lvl="1" indent="-457200">
              <a:spcBef>
                <a:spcPct val="20000"/>
              </a:spcBef>
              <a:buClr>
                <a:srgbClr val="8AD0D6"/>
              </a:buClr>
              <a:buAutoNum type="arabicPeriod"/>
            </a:pPr>
            <a:r>
              <a:rPr lang="en-US">
                <a:latin typeface="Arial"/>
                <a:ea typeface="+mj-lt"/>
                <a:cs typeface="Arial"/>
              </a:rPr>
              <a:t>The byte character to be transmitted is written into the SBUF register.</a:t>
            </a:r>
            <a:endParaRPr lang="en-US">
              <a:ea typeface="+mj-lt"/>
              <a:cs typeface="+mj-lt"/>
            </a:endParaRPr>
          </a:p>
          <a:p>
            <a:pPr marL="914400" lvl="1" indent="-457200">
              <a:spcBef>
                <a:spcPct val="20000"/>
              </a:spcBef>
              <a:buClr>
                <a:srgbClr val="8AD0D6"/>
              </a:buClr>
              <a:buAutoNum type="arabicPeriod"/>
            </a:pPr>
            <a:r>
              <a:rPr lang="en-US">
                <a:latin typeface="Arial"/>
                <a:ea typeface="+mj-lt"/>
                <a:cs typeface="Arial"/>
              </a:rPr>
              <a:t>It transfers the start bit.</a:t>
            </a:r>
            <a:endParaRPr lang="en-US">
              <a:ea typeface="+mj-lt"/>
              <a:cs typeface="+mj-lt"/>
            </a:endParaRPr>
          </a:p>
          <a:p>
            <a:pPr marL="914400" lvl="1" indent="-457200">
              <a:spcBef>
                <a:spcPct val="20000"/>
              </a:spcBef>
              <a:buClr>
                <a:srgbClr val="8AD0D6"/>
              </a:buClr>
              <a:buAutoNum type="arabicPeriod"/>
            </a:pPr>
            <a:r>
              <a:rPr lang="en-US">
                <a:latin typeface="Arial"/>
                <a:ea typeface="+mj-lt"/>
                <a:cs typeface="Arial"/>
              </a:rPr>
              <a:t>The 8-bit character is transferred one bit at a time.</a:t>
            </a:r>
            <a:endParaRPr lang="en-US">
              <a:ea typeface="+mj-lt"/>
              <a:cs typeface="+mj-lt"/>
            </a:endParaRPr>
          </a:p>
          <a:p>
            <a:pPr marL="914400" lvl="1" indent="-457200">
              <a:spcBef>
                <a:spcPct val="20000"/>
              </a:spcBef>
              <a:buClr>
                <a:srgbClr val="8AD0D6"/>
              </a:buClr>
              <a:buAutoNum type="arabicPeriod"/>
            </a:pPr>
            <a:r>
              <a:rPr lang="en-US">
                <a:latin typeface="Arial"/>
                <a:ea typeface="+mj-lt"/>
                <a:cs typeface="Arial"/>
              </a:rPr>
              <a:t>The stop bit is transferred. </a:t>
            </a:r>
            <a:endParaRPr lang="en-US">
              <a:ea typeface="+mj-lt"/>
              <a:cs typeface="+mj-lt"/>
            </a:endParaRPr>
          </a:p>
          <a:p>
            <a:pPr lvl="1">
              <a:buNone/>
            </a:pPr>
            <a:r>
              <a:rPr lang="en-US">
                <a:latin typeface="Arial"/>
                <a:cs typeface="Arial"/>
              </a:rPr>
              <a:t>Steps to transmit data from 8051 to pc</a:t>
            </a:r>
            <a:endParaRPr lang="en-US">
              <a:ea typeface="+mj-lt"/>
              <a:cs typeface="+mj-lt"/>
            </a:endParaRPr>
          </a:p>
          <a:p>
            <a:pPr marL="0" indent="0">
              <a:spcBef>
                <a:spcPts val="0"/>
              </a:spcBef>
              <a:buNone/>
            </a:pPr>
            <a:r>
              <a:rPr lang="en-US">
                <a:latin typeface="Arial"/>
                <a:cs typeface="Arial"/>
              </a:rPr>
              <a:t>1.Load SCON register.</a:t>
            </a:r>
            <a:endParaRPr lang="en-US">
              <a:ea typeface="+mj-lt"/>
              <a:cs typeface="+mj-lt"/>
            </a:endParaRPr>
          </a:p>
          <a:p>
            <a:pPr marL="0" indent="0">
              <a:spcBef>
                <a:spcPts val="0"/>
              </a:spcBef>
              <a:buNone/>
            </a:pPr>
            <a:r>
              <a:rPr lang="en-US">
                <a:latin typeface="Arial"/>
                <a:cs typeface="Arial"/>
              </a:rPr>
              <a:t>2.Laod TMOD register(select timer1 mode 2).</a:t>
            </a:r>
            <a:endParaRPr lang="en-US">
              <a:ea typeface="+mj-lt"/>
              <a:cs typeface="+mj-lt"/>
            </a:endParaRPr>
          </a:p>
          <a:p>
            <a:pPr marL="0" indent="0">
              <a:spcBef>
                <a:spcPts val="0"/>
              </a:spcBef>
              <a:buNone/>
            </a:pPr>
            <a:r>
              <a:rPr lang="en-US">
                <a:latin typeface="Arial"/>
                <a:cs typeface="Arial"/>
              </a:rPr>
              <a:t>3. Load baud rate in TH1.</a:t>
            </a:r>
            <a:endParaRPr lang="en-US">
              <a:ea typeface="+mj-lt"/>
              <a:cs typeface="+mj-lt"/>
            </a:endParaRPr>
          </a:p>
          <a:p>
            <a:pPr marL="0" indent="0">
              <a:spcBef>
                <a:spcPts val="0"/>
              </a:spcBef>
              <a:buNone/>
            </a:pPr>
            <a:r>
              <a:rPr lang="en-US">
                <a:latin typeface="Arial"/>
                <a:cs typeface="Arial"/>
              </a:rPr>
              <a:t>4. Start the timer.</a:t>
            </a:r>
            <a:endParaRPr lang="en-US">
              <a:ea typeface="+mj-lt"/>
              <a:cs typeface="+mj-lt"/>
            </a:endParaRPr>
          </a:p>
          <a:p>
            <a:pPr marL="0" indent="0">
              <a:spcBef>
                <a:spcPts val="0"/>
              </a:spcBef>
              <a:buNone/>
            </a:pPr>
            <a:r>
              <a:rPr lang="en-US">
                <a:latin typeface="Arial"/>
                <a:cs typeface="Arial"/>
              </a:rPr>
              <a:t>5. Place character in SBUF.</a:t>
            </a:r>
            <a:endParaRPr lang="en-US">
              <a:ea typeface="+mj-lt"/>
              <a:cs typeface="+mj-lt"/>
            </a:endParaRPr>
          </a:p>
          <a:p>
            <a:pPr marL="0" indent="0">
              <a:spcBef>
                <a:spcPts val="0"/>
              </a:spcBef>
              <a:buNone/>
            </a:pPr>
            <a:r>
              <a:rPr lang="en-US">
                <a:latin typeface="Arial"/>
                <a:cs typeface="Arial"/>
              </a:rPr>
              <a:t>6. Monitor TI flag.</a:t>
            </a:r>
            <a:endParaRPr lang="en-US">
              <a:ea typeface="+mj-lt"/>
              <a:cs typeface="+mj-lt"/>
            </a:endParaRPr>
          </a:p>
          <a:p>
            <a:pPr marL="0" indent="0">
              <a:spcBef>
                <a:spcPts val="0"/>
              </a:spcBef>
              <a:buNone/>
            </a:pPr>
            <a:r>
              <a:rPr lang="en-US">
                <a:latin typeface="Arial"/>
                <a:cs typeface="Arial"/>
              </a:rPr>
              <a:t>7. Clear TI flag.</a:t>
            </a:r>
          </a:p>
          <a:p>
            <a:pPr>
              <a:buNone/>
            </a:pPr>
            <a:r>
              <a:rPr lang="en-US" dirty="0">
                <a:ea typeface="+mj-lt"/>
                <a:cs typeface="+mj-lt"/>
              </a:rPr>
              <a:t>      </a:t>
            </a:r>
            <a:r>
              <a:rPr lang="en-US" b="1">
                <a:ea typeface="+mj-lt"/>
                <a:cs typeface="+mj-lt"/>
              </a:rPr>
              <a:t> Program To Transmit Data To PC</a:t>
            </a:r>
          </a:p>
          <a:p>
            <a:pPr marL="274320" indent="-274320">
              <a:spcBef>
                <a:spcPct val="20000"/>
              </a:spcBef>
              <a:buNone/>
            </a:pPr>
            <a:r>
              <a:rPr lang="en-US">
                <a:ea typeface="+mj-lt"/>
                <a:cs typeface="+mj-lt"/>
              </a:rPr>
              <a:t>#include&lt;reg51.h&gt;</a:t>
            </a:r>
          </a:p>
          <a:p>
            <a:pPr marL="274320" indent="-274320">
              <a:spcBef>
                <a:spcPct val="20000"/>
              </a:spcBef>
              <a:buNone/>
            </a:pPr>
            <a:r>
              <a:rPr lang="en-US">
                <a:latin typeface="Arial"/>
                <a:cs typeface="Arial"/>
              </a:rPr>
              <a:t>unsigned char arr[]="Advance Technology”;</a:t>
            </a:r>
            <a:endParaRPr lang="en-US">
              <a:ea typeface="+mj-lt"/>
              <a:cs typeface="+mj-lt"/>
            </a:endParaRPr>
          </a:p>
          <a:p>
            <a:pPr marL="274320" indent="-274320">
              <a:spcBef>
                <a:spcPct val="20000"/>
              </a:spcBef>
              <a:buNone/>
            </a:pPr>
            <a:r>
              <a:rPr lang="en-US">
                <a:ea typeface="+mj-lt"/>
                <a:cs typeface="+mj-lt"/>
              </a:rPr>
              <a:t>void serial_init()</a:t>
            </a:r>
          </a:p>
          <a:p>
            <a:pPr marL="274320" indent="-274320">
              <a:spcBef>
                <a:spcPct val="20000"/>
              </a:spcBef>
              <a:buNone/>
            </a:pPr>
            <a:r>
              <a:rPr lang="en-US">
                <a:ea typeface="+mj-lt"/>
                <a:cs typeface="+mj-lt"/>
              </a:rPr>
              <a:t>{</a:t>
            </a:r>
          </a:p>
          <a:p>
            <a:pPr marL="274320" indent="-274320">
              <a:spcBef>
                <a:spcPct val="20000"/>
              </a:spcBef>
              <a:buNone/>
            </a:pPr>
            <a:r>
              <a:rPr lang="en-US">
                <a:ea typeface="+mj-lt"/>
                <a:cs typeface="+mj-lt"/>
              </a:rPr>
              <a:t>TMOD=0x20;</a:t>
            </a:r>
          </a:p>
          <a:p>
            <a:pPr marL="274320" indent="-274320">
              <a:spcBef>
                <a:spcPct val="20000"/>
              </a:spcBef>
              <a:buNone/>
            </a:pPr>
            <a:r>
              <a:rPr lang="en-US">
                <a:ea typeface="+mj-lt"/>
                <a:cs typeface="+mj-lt"/>
              </a:rPr>
              <a:t>SCON=0x50;</a:t>
            </a:r>
          </a:p>
          <a:p>
            <a:pPr marL="274320" indent="-274320">
              <a:spcBef>
                <a:spcPct val="20000"/>
              </a:spcBef>
              <a:buNone/>
            </a:pPr>
            <a:r>
              <a:rPr lang="en-US">
                <a:ea typeface="+mj-lt"/>
                <a:cs typeface="+mj-lt"/>
              </a:rPr>
              <a:t>TH1=0xfd;</a:t>
            </a:r>
          </a:p>
          <a:p>
            <a:pPr marL="274320" indent="-274320">
              <a:spcBef>
                <a:spcPct val="20000"/>
              </a:spcBef>
              <a:buNone/>
            </a:pPr>
            <a:r>
              <a:rPr lang="en-US">
                <a:ea typeface="+mj-lt"/>
                <a:cs typeface="+mj-lt"/>
              </a:rPr>
              <a:t>TR1=1;</a:t>
            </a:r>
          </a:p>
          <a:p>
            <a:pPr marL="274320" indent="-274320">
              <a:spcBef>
                <a:spcPct val="20000"/>
              </a:spcBef>
              <a:buNone/>
            </a:pPr>
            <a:r>
              <a:rPr lang="en-US">
                <a:ea typeface="+mj-lt"/>
                <a:cs typeface="+mj-lt"/>
              </a:rPr>
              <a:t>TI=0;</a:t>
            </a:r>
          </a:p>
          <a:p>
            <a:pPr marL="274320" indent="-274320">
              <a:spcBef>
                <a:spcPct val="20000"/>
              </a:spcBef>
              <a:buNone/>
            </a:pPr>
            <a:r>
              <a:rPr lang="en-US">
                <a:ea typeface="+mj-lt"/>
                <a:cs typeface="+mj-lt"/>
              </a:rPr>
              <a:t>}</a:t>
            </a:r>
          </a:p>
          <a:p>
            <a:pPr marL="274320" indent="-274320">
              <a:spcBef>
                <a:spcPct val="20000"/>
              </a:spcBef>
              <a:buNone/>
            </a:pPr>
            <a:r>
              <a:rPr lang="en-US">
                <a:ea typeface="+mj-lt"/>
                <a:cs typeface="+mj-lt"/>
              </a:rPr>
              <a:t>void serial_trans(unsigned char trans)</a:t>
            </a:r>
          </a:p>
          <a:p>
            <a:pPr marL="274320" indent="-274320">
              <a:spcBef>
                <a:spcPct val="20000"/>
              </a:spcBef>
              <a:buNone/>
            </a:pPr>
            <a:r>
              <a:rPr lang="en-US">
                <a:ea typeface="+mj-lt"/>
                <a:cs typeface="+mj-lt"/>
              </a:rPr>
              <a:t>{</a:t>
            </a:r>
          </a:p>
          <a:p>
            <a:pPr marL="274320" indent="-274320">
              <a:spcBef>
                <a:spcPct val="20000"/>
              </a:spcBef>
              <a:buNone/>
            </a:pPr>
            <a:r>
              <a:rPr lang="en-US">
                <a:ea typeface="+mj-lt"/>
                <a:cs typeface="+mj-lt"/>
              </a:rPr>
              <a:t>SBUF=trans;</a:t>
            </a:r>
          </a:p>
          <a:p>
            <a:pPr marL="274320" indent="-274320">
              <a:spcBef>
                <a:spcPct val="20000"/>
              </a:spcBef>
              <a:buNone/>
            </a:pPr>
            <a:r>
              <a:rPr lang="en-US">
                <a:ea typeface="+mj-lt"/>
                <a:cs typeface="+mj-lt"/>
              </a:rPr>
              <a:t>while(TI==0);</a:t>
            </a:r>
          </a:p>
          <a:p>
            <a:pPr marL="274320" indent="-274320">
              <a:spcBef>
                <a:spcPct val="20000"/>
              </a:spcBef>
              <a:buNone/>
            </a:pPr>
            <a:r>
              <a:rPr lang="en-US">
                <a:ea typeface="+mj-lt"/>
                <a:cs typeface="+mj-lt"/>
              </a:rPr>
              <a:t>TI=0;</a:t>
            </a:r>
          </a:p>
          <a:p>
            <a:pPr marL="274320" indent="-274320">
              <a:spcBef>
                <a:spcPct val="20000"/>
              </a:spcBef>
              <a:buNone/>
            </a:pPr>
            <a:r>
              <a:rPr lang="en-US">
                <a:ea typeface="+mj-lt"/>
                <a:cs typeface="+mj-lt"/>
              </a:rPr>
              <a:t>}</a:t>
            </a:r>
          </a:p>
          <a:p>
            <a:pPr marL="274320" indent="-274320">
              <a:spcBef>
                <a:spcPct val="20000"/>
              </a:spcBef>
              <a:buNone/>
            </a:pPr>
            <a:r>
              <a:rPr lang="en-US">
                <a:latin typeface="Arial"/>
                <a:cs typeface="Arial"/>
              </a:rPr>
              <a:t>void main ()</a:t>
            </a:r>
            <a:endParaRPr lang="en-US">
              <a:ea typeface="+mj-lt"/>
              <a:cs typeface="+mj-lt"/>
            </a:endParaRPr>
          </a:p>
          <a:p>
            <a:pPr marL="274320" indent="-274320">
              <a:spcBef>
                <a:spcPct val="20000"/>
              </a:spcBef>
              <a:buNone/>
            </a:pPr>
            <a:r>
              <a:rPr lang="en-US">
                <a:latin typeface="Arial"/>
                <a:cs typeface="Arial"/>
              </a:rPr>
              <a:t>{</a:t>
            </a:r>
            <a:endParaRPr lang="en-US">
              <a:ea typeface="+mj-lt"/>
              <a:cs typeface="+mj-lt"/>
            </a:endParaRPr>
          </a:p>
          <a:p>
            <a:pPr marL="274320" indent="-274320">
              <a:spcBef>
                <a:spcPct val="20000"/>
              </a:spcBef>
              <a:buNone/>
            </a:pPr>
            <a:r>
              <a:rPr lang="en-US">
                <a:ea typeface="+mj-lt"/>
                <a:cs typeface="+mj-lt"/>
              </a:rPr>
              <a:t>Int i;</a:t>
            </a:r>
          </a:p>
          <a:p>
            <a:pPr marL="274320" indent="-274320">
              <a:spcBef>
                <a:spcPct val="20000"/>
              </a:spcBef>
              <a:buNone/>
            </a:pPr>
            <a:r>
              <a:rPr lang="en-US">
                <a:ea typeface="+mj-lt"/>
                <a:cs typeface="+mj-lt"/>
              </a:rPr>
              <a:t>serial_init();</a:t>
            </a:r>
          </a:p>
          <a:p>
            <a:pPr marL="0" indent="0">
              <a:spcBef>
                <a:spcPts val="0"/>
              </a:spcBef>
              <a:buNone/>
            </a:pPr>
            <a:r>
              <a:rPr lang="en-US">
                <a:latin typeface="Arial"/>
                <a:cs typeface="Arial"/>
              </a:rPr>
              <a:t>    while(1)</a:t>
            </a:r>
            <a:endParaRPr lang="en-US">
              <a:ea typeface="+mj-lt"/>
              <a:cs typeface="+mj-lt"/>
            </a:endParaRPr>
          </a:p>
          <a:p>
            <a:pPr marL="0" indent="0">
              <a:spcBef>
                <a:spcPts val="0"/>
              </a:spcBef>
              <a:buNone/>
            </a:pPr>
            <a:r>
              <a:rPr lang="en-US">
                <a:latin typeface="Arial"/>
                <a:cs typeface="Arial"/>
              </a:rPr>
              <a:t>    { </a:t>
            </a:r>
            <a:endParaRPr lang="en-US">
              <a:ea typeface="+mj-lt"/>
              <a:cs typeface="+mj-lt"/>
            </a:endParaRPr>
          </a:p>
          <a:p>
            <a:pPr marL="0" indent="0">
              <a:spcBef>
                <a:spcPts val="0"/>
              </a:spcBef>
              <a:buNone/>
            </a:pPr>
            <a:r>
              <a:rPr lang="en-US">
                <a:latin typeface="Arial"/>
                <a:cs typeface="Arial"/>
              </a:rPr>
              <a:t>       for(i=0;i&lt;=17;i++)</a:t>
            </a:r>
            <a:endParaRPr lang="en-US">
              <a:ea typeface="+mj-lt"/>
              <a:cs typeface="+mj-lt"/>
            </a:endParaRPr>
          </a:p>
          <a:p>
            <a:pPr marL="0" indent="0">
              <a:spcBef>
                <a:spcPts val="0"/>
              </a:spcBef>
              <a:buNone/>
            </a:pPr>
            <a:r>
              <a:rPr lang="en-US">
                <a:latin typeface="Arial"/>
                <a:cs typeface="Arial"/>
              </a:rPr>
              <a:t>        {</a:t>
            </a:r>
            <a:endParaRPr lang="en-US">
              <a:ea typeface="+mj-lt"/>
              <a:cs typeface="+mj-lt"/>
            </a:endParaRPr>
          </a:p>
          <a:p>
            <a:pPr marL="0" indent="0">
              <a:spcBef>
                <a:spcPts val="0"/>
              </a:spcBef>
              <a:buNone/>
            </a:pPr>
            <a:r>
              <a:rPr lang="en-US">
                <a:latin typeface="Arial"/>
                <a:cs typeface="Arial"/>
              </a:rPr>
              <a:t>serial_trans(arr[i]);</a:t>
            </a:r>
            <a:endParaRPr lang="en-US">
              <a:ea typeface="+mj-lt"/>
              <a:cs typeface="+mj-lt"/>
            </a:endParaRPr>
          </a:p>
          <a:p>
            <a:pPr marL="274320" indent="-274320">
              <a:spcBef>
                <a:spcPct val="20000"/>
              </a:spcBef>
              <a:buNone/>
            </a:pPr>
            <a:r>
              <a:rPr lang="en-US">
                <a:latin typeface="Arial"/>
                <a:cs typeface="Arial"/>
              </a:rPr>
              <a:t>      }</a:t>
            </a:r>
            <a:endParaRPr lang="en-US">
              <a:ea typeface="+mj-lt"/>
              <a:cs typeface="+mj-lt"/>
            </a:endParaRPr>
          </a:p>
          <a:p>
            <a:pPr marL="274320" indent="-274320">
              <a:spcBef>
                <a:spcPct val="20000"/>
              </a:spcBef>
              <a:buNone/>
            </a:pPr>
            <a:r>
              <a:rPr lang="en-US">
                <a:ea typeface="+mj-lt"/>
                <a:cs typeface="+mj-lt"/>
              </a:rPr>
              <a:t>}</a:t>
            </a:r>
          </a:p>
          <a:p>
            <a:pPr marL="274320" indent="-274320">
              <a:spcBef>
                <a:spcPct val="20000"/>
              </a:spcBef>
              <a:buNone/>
            </a:pPr>
            <a:endParaRPr lang="en-US" dirty="0">
              <a:latin typeface="Century Gothic"/>
              <a:cs typeface="Arial"/>
            </a:endParaRPr>
          </a:p>
          <a:p>
            <a:pPr marL="0" indent="0">
              <a:spcBef>
                <a:spcPts val="0"/>
              </a:spcBef>
              <a:buClr>
                <a:srgbClr val="1E5155">
                  <a:lumMod val="40000"/>
                  <a:lumOff val="60000"/>
                </a:srgbClr>
              </a:buClr>
              <a:buNone/>
            </a:pPr>
            <a:endParaRPr lang="en-US" i="1" dirty="0">
              <a:latin typeface="Arial"/>
              <a:cs typeface="Arial"/>
            </a:endParaRPr>
          </a:p>
          <a:p>
            <a:pPr marL="457200" lvl="1" indent="0">
              <a:spcBef>
                <a:spcPct val="20000"/>
              </a:spcBef>
              <a:buClr>
                <a:srgbClr val="1E5155">
                  <a:lumMod val="40000"/>
                  <a:lumOff val="60000"/>
                </a:srgbClr>
              </a:buClr>
              <a:buNone/>
            </a:pPr>
            <a:endParaRPr lang="en-US" dirty="0">
              <a:latin typeface="Arial"/>
              <a:cs typeface="Arial"/>
            </a:endParaRPr>
          </a:p>
          <a:p>
            <a:pPr>
              <a:buClr>
                <a:srgbClr val="8AD0D6"/>
              </a:buClr>
            </a:pP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3469504509"/>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solidFill>
                  <a:schemeClr val="tx1"/>
                </a:solidFill>
                <a:ea typeface="+mj-lt"/>
                <a:cs typeface="+mj-lt"/>
              </a:rPr>
              <a:t>Transfer </a:t>
            </a:r>
            <a:br>
              <a:rPr lang="en-US" sz="2400" dirty="0">
                <a:solidFill>
                  <a:schemeClr val="tx1"/>
                </a:solidFill>
                <a:ea typeface="+mj-lt"/>
                <a:cs typeface="+mj-lt"/>
              </a:rPr>
            </a:br>
            <a:r>
              <a:rPr lang="en-US" sz="2400">
                <a:solidFill>
                  <a:schemeClr val="tx1"/>
                </a:solidFill>
                <a:ea typeface="+mj-lt"/>
                <a:cs typeface="+mj-lt"/>
              </a:rPr>
              <a:t>Data </a:t>
            </a:r>
            <a:br>
              <a:rPr lang="en-US" sz="2400" dirty="0">
                <a:solidFill>
                  <a:schemeClr val="tx1"/>
                </a:solidFill>
                <a:ea typeface="+mj-lt"/>
                <a:cs typeface="+mj-lt"/>
              </a:rPr>
            </a:br>
            <a:r>
              <a:rPr lang="en-US" sz="2400">
                <a:solidFill>
                  <a:schemeClr val="tx1"/>
                </a:solidFill>
                <a:ea typeface="+mj-lt"/>
                <a:cs typeface="+mj-lt"/>
              </a:rPr>
              <a:t>with</a:t>
            </a:r>
            <a:br>
              <a:rPr lang="en-US" sz="2400" dirty="0">
                <a:solidFill>
                  <a:schemeClr val="tx1"/>
                </a:solidFill>
                <a:ea typeface="+mj-lt"/>
                <a:cs typeface="+mj-lt"/>
              </a:rPr>
            </a:br>
            <a:r>
              <a:rPr lang="en-US" sz="2400">
                <a:solidFill>
                  <a:schemeClr val="tx1"/>
                </a:solidFill>
                <a:ea typeface="+mj-lt"/>
                <a:cs typeface="+mj-lt"/>
              </a:rPr>
              <a:t> the</a:t>
            </a:r>
            <a:br>
              <a:rPr lang="en-US" sz="2400" dirty="0">
                <a:solidFill>
                  <a:schemeClr val="tx1"/>
                </a:solidFill>
                <a:ea typeface="+mj-lt"/>
                <a:cs typeface="+mj-lt"/>
              </a:rPr>
            </a:br>
            <a:r>
              <a:rPr lang="en-US" sz="2400">
                <a:solidFill>
                  <a:schemeClr val="tx1"/>
                </a:solidFill>
                <a:ea typeface="+mj-lt"/>
                <a:cs typeface="+mj-lt"/>
              </a:rPr>
              <a:t> TI flag</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47500" lnSpcReduction="20000"/>
          </a:bodyPr>
          <a:lstStyle/>
          <a:p>
            <a:pPr>
              <a:spcBef>
                <a:spcPts val="0"/>
              </a:spcBef>
              <a:buClr>
                <a:srgbClr val="8AD0D6"/>
              </a:buClr>
            </a:pPr>
            <a:r>
              <a:rPr lang="en-US">
                <a:latin typeface="Arial"/>
                <a:ea typeface="+mj-lt"/>
                <a:cs typeface="Arial"/>
              </a:rPr>
              <a:t>Steps to Receive data </a:t>
            </a:r>
            <a:endParaRPr lang="en-US">
              <a:ea typeface="+mj-lt"/>
              <a:cs typeface="+mj-lt"/>
            </a:endParaRPr>
          </a:p>
          <a:p>
            <a:pPr marL="0" indent="0">
              <a:spcBef>
                <a:spcPts val="0"/>
              </a:spcBef>
              <a:buClr>
                <a:srgbClr val="8AD0D6"/>
              </a:buClr>
              <a:buNone/>
            </a:pPr>
            <a:r>
              <a:rPr lang="en-US">
                <a:latin typeface="Arial"/>
                <a:ea typeface="+mj-lt"/>
                <a:cs typeface="Arial"/>
              </a:rPr>
              <a:t>     from pc to 8051</a:t>
            </a:r>
            <a:endParaRPr lang="en-US">
              <a:ea typeface="+mj-lt"/>
              <a:cs typeface="+mj-lt"/>
            </a:endParaRPr>
          </a:p>
          <a:p>
            <a:pPr marL="0" indent="0">
              <a:spcBef>
                <a:spcPts val="0"/>
              </a:spcBef>
              <a:buNone/>
            </a:pPr>
            <a:r>
              <a:rPr lang="en-US">
                <a:latin typeface="Century Gothic"/>
                <a:cs typeface="Arial"/>
              </a:rPr>
              <a:t>1.Load SCON register.</a:t>
            </a:r>
            <a:endParaRPr lang="en-US">
              <a:latin typeface="Century Gothic"/>
              <a:ea typeface="+mj-lt"/>
              <a:cs typeface="+mj-lt"/>
            </a:endParaRPr>
          </a:p>
          <a:p>
            <a:pPr marL="0" indent="0">
              <a:spcBef>
                <a:spcPts val="0"/>
              </a:spcBef>
              <a:buNone/>
            </a:pPr>
            <a:r>
              <a:rPr lang="en-US">
                <a:latin typeface="Century Gothic"/>
                <a:cs typeface="Arial"/>
              </a:rPr>
              <a:t>2.Laod TMOD register(select timer1 mode 2).</a:t>
            </a:r>
            <a:endParaRPr lang="en-US">
              <a:latin typeface="Century Gothic"/>
              <a:ea typeface="+mj-lt"/>
              <a:cs typeface="+mj-lt"/>
            </a:endParaRPr>
          </a:p>
          <a:p>
            <a:pPr marL="0" indent="0">
              <a:spcBef>
                <a:spcPts val="0"/>
              </a:spcBef>
              <a:buNone/>
            </a:pPr>
            <a:r>
              <a:rPr lang="en-US">
                <a:latin typeface="Century Gothic"/>
                <a:cs typeface="Arial"/>
              </a:rPr>
              <a:t>3. Load baud rate in TH1.</a:t>
            </a:r>
            <a:endParaRPr lang="en-US">
              <a:latin typeface="Century Gothic"/>
              <a:ea typeface="+mj-lt"/>
              <a:cs typeface="+mj-lt"/>
            </a:endParaRPr>
          </a:p>
          <a:p>
            <a:pPr marL="0" indent="0">
              <a:spcBef>
                <a:spcPts val="0"/>
              </a:spcBef>
              <a:buNone/>
            </a:pPr>
            <a:r>
              <a:rPr lang="en-US">
                <a:latin typeface="Century Gothic"/>
                <a:cs typeface="Arial"/>
              </a:rPr>
              <a:t>4. Start the timer.</a:t>
            </a:r>
            <a:endParaRPr lang="en-US">
              <a:latin typeface="Century Gothic"/>
              <a:ea typeface="+mj-lt"/>
              <a:cs typeface="+mj-lt"/>
            </a:endParaRPr>
          </a:p>
          <a:p>
            <a:pPr marL="0" indent="0">
              <a:spcBef>
                <a:spcPts val="0"/>
              </a:spcBef>
              <a:buNone/>
            </a:pPr>
            <a:r>
              <a:rPr lang="en-US">
                <a:latin typeface="Century Gothic"/>
                <a:cs typeface="Arial"/>
              </a:rPr>
              <a:t>5. Monitor RI flag.</a:t>
            </a:r>
            <a:endParaRPr lang="en-US">
              <a:latin typeface="Century Gothic"/>
              <a:ea typeface="+mj-lt"/>
              <a:cs typeface="+mj-lt"/>
            </a:endParaRPr>
          </a:p>
          <a:p>
            <a:pPr marL="0" indent="0">
              <a:spcBef>
                <a:spcPts val="0"/>
              </a:spcBef>
              <a:buNone/>
            </a:pPr>
            <a:r>
              <a:rPr lang="en-US">
                <a:latin typeface="Century Gothic"/>
                <a:cs typeface="Arial"/>
              </a:rPr>
              <a:t>7. Read SBUF.</a:t>
            </a:r>
            <a:endParaRPr lang="en-US">
              <a:latin typeface="Century Gothic"/>
              <a:ea typeface="+mj-lt"/>
              <a:cs typeface="+mj-lt"/>
            </a:endParaRPr>
          </a:p>
          <a:p>
            <a:pPr marL="0" indent="0">
              <a:spcBef>
                <a:spcPts val="0"/>
              </a:spcBef>
              <a:buNone/>
            </a:pPr>
            <a:r>
              <a:rPr lang="en-US">
                <a:latin typeface="Century Gothic"/>
                <a:cs typeface="Arial"/>
              </a:rPr>
              <a:t>8. Clear RI.</a:t>
            </a:r>
          </a:p>
          <a:p>
            <a:pPr marL="0" indent="0">
              <a:spcBef>
                <a:spcPts val="0"/>
              </a:spcBef>
              <a:buNone/>
            </a:pPr>
            <a:endParaRPr lang="en-US" dirty="0">
              <a:ea typeface="+mj-lt"/>
              <a:cs typeface="Arial"/>
            </a:endParaRPr>
          </a:p>
          <a:p>
            <a:pPr marL="274320" indent="-274320">
              <a:spcBef>
                <a:spcPct val="20000"/>
              </a:spcBef>
              <a:buNone/>
            </a:pPr>
            <a:endParaRPr lang="en-US" dirty="0">
              <a:ea typeface="+mj-lt"/>
              <a:cs typeface="Arial"/>
            </a:endParaRPr>
          </a:p>
          <a:p>
            <a:pPr marL="0" indent="0">
              <a:spcBef>
                <a:spcPts val="0"/>
              </a:spcBef>
              <a:buNone/>
            </a:pPr>
            <a:r>
              <a:rPr lang="en-US">
                <a:ea typeface="+mj-lt"/>
                <a:cs typeface="+mj-lt"/>
              </a:rPr>
              <a:t>Program to Received data form PC</a:t>
            </a:r>
            <a:endParaRPr lang="en-US"/>
          </a:p>
          <a:p>
            <a:pPr marL="0" indent="0">
              <a:spcBef>
                <a:spcPts val="0"/>
              </a:spcBef>
              <a:buNone/>
            </a:pPr>
            <a:endParaRPr lang="en-US" dirty="0"/>
          </a:p>
          <a:p>
            <a:pPr marL="0" indent="0">
              <a:spcBef>
                <a:spcPct val="20000"/>
              </a:spcBef>
              <a:buClr>
                <a:srgbClr val="8AD0D6"/>
              </a:buClr>
              <a:buNone/>
            </a:pPr>
            <a:r>
              <a:rPr lang="en-US">
                <a:ea typeface="+mj-lt"/>
                <a:cs typeface="+mj-lt"/>
              </a:rPr>
              <a:t>#include&lt;reg51.h&gt;</a:t>
            </a:r>
          </a:p>
          <a:p>
            <a:pPr marL="0" indent="0">
              <a:spcBef>
                <a:spcPct val="20000"/>
              </a:spcBef>
              <a:buClr>
                <a:srgbClr val="8AD0D6"/>
              </a:buClr>
              <a:buNone/>
            </a:pPr>
            <a:r>
              <a:rPr lang="en-US">
                <a:ea typeface="+mj-lt"/>
                <a:cs typeface="+mj-lt"/>
              </a:rPr>
              <a:t>void serial_init()</a:t>
            </a:r>
          </a:p>
          <a:p>
            <a:pPr marL="0" indent="0">
              <a:spcBef>
                <a:spcPct val="20000"/>
              </a:spcBef>
              <a:buClr>
                <a:srgbClr val="8AD0D6"/>
              </a:buClr>
              <a:buNone/>
            </a:pPr>
            <a:r>
              <a:rPr lang="en-US">
                <a:ea typeface="+mj-lt"/>
                <a:cs typeface="+mj-lt"/>
              </a:rPr>
              <a:t>{</a:t>
            </a:r>
          </a:p>
          <a:p>
            <a:pPr marL="0" indent="0">
              <a:spcBef>
                <a:spcPct val="20000"/>
              </a:spcBef>
              <a:buClr>
                <a:srgbClr val="8AD0D6"/>
              </a:buClr>
              <a:buNone/>
            </a:pPr>
            <a:r>
              <a:rPr lang="en-US">
                <a:ea typeface="+mj-lt"/>
                <a:cs typeface="+mj-lt"/>
              </a:rPr>
              <a:t>TMOD=0x20;</a:t>
            </a:r>
          </a:p>
          <a:p>
            <a:pPr marL="0" indent="0">
              <a:spcBef>
                <a:spcPct val="20000"/>
              </a:spcBef>
              <a:buClr>
                <a:srgbClr val="8AD0D6"/>
              </a:buClr>
              <a:buNone/>
            </a:pPr>
            <a:r>
              <a:rPr lang="en-US">
                <a:ea typeface="+mj-lt"/>
                <a:cs typeface="+mj-lt"/>
              </a:rPr>
              <a:t>SCON=0x50;</a:t>
            </a:r>
          </a:p>
          <a:p>
            <a:pPr marL="0" indent="0">
              <a:spcBef>
                <a:spcPct val="20000"/>
              </a:spcBef>
              <a:buClr>
                <a:srgbClr val="8AD0D6"/>
              </a:buClr>
              <a:buNone/>
            </a:pPr>
            <a:r>
              <a:rPr lang="en-US">
                <a:ea typeface="+mj-lt"/>
                <a:cs typeface="+mj-lt"/>
              </a:rPr>
              <a:t>TH1=0xfd;</a:t>
            </a:r>
          </a:p>
          <a:p>
            <a:pPr marL="0" indent="0">
              <a:spcBef>
                <a:spcPct val="20000"/>
              </a:spcBef>
              <a:buClr>
                <a:srgbClr val="8AD0D6"/>
              </a:buClr>
              <a:buNone/>
            </a:pPr>
            <a:r>
              <a:rPr lang="en-US">
                <a:ea typeface="+mj-lt"/>
                <a:cs typeface="+mj-lt"/>
              </a:rPr>
              <a:t>TR1=1;</a:t>
            </a:r>
          </a:p>
          <a:p>
            <a:pPr marL="0" indent="0">
              <a:spcBef>
                <a:spcPct val="20000"/>
              </a:spcBef>
              <a:buClr>
                <a:srgbClr val="8AD0D6"/>
              </a:buClr>
              <a:buNone/>
            </a:pPr>
            <a:r>
              <a:rPr lang="en-US">
                <a:ea typeface="+mj-lt"/>
                <a:cs typeface="+mj-lt"/>
              </a:rPr>
              <a:t>TI=0;</a:t>
            </a:r>
          </a:p>
          <a:p>
            <a:pPr marL="0" indent="0">
              <a:spcBef>
                <a:spcPct val="20000"/>
              </a:spcBef>
              <a:buClr>
                <a:srgbClr val="8AD0D6"/>
              </a:buClr>
              <a:buNone/>
            </a:pPr>
            <a:r>
              <a:rPr lang="en-US">
                <a:ea typeface="+mj-lt"/>
                <a:cs typeface="+mj-lt"/>
              </a:rPr>
              <a:t>}</a:t>
            </a:r>
          </a:p>
          <a:p>
            <a:pPr marL="0" indent="0">
              <a:spcBef>
                <a:spcPct val="20000"/>
              </a:spcBef>
              <a:buClr>
                <a:srgbClr val="8AD0D6"/>
              </a:buClr>
              <a:buNone/>
            </a:pPr>
            <a:r>
              <a:rPr lang="en-US">
                <a:ea typeface="+mj-lt"/>
                <a:cs typeface="+mj-lt"/>
              </a:rPr>
              <a:t>unsigned char serial_rec()</a:t>
            </a:r>
          </a:p>
          <a:p>
            <a:pPr marL="0" indent="0">
              <a:spcBef>
                <a:spcPct val="20000"/>
              </a:spcBef>
              <a:buClr>
                <a:srgbClr val="8AD0D6"/>
              </a:buClr>
              <a:buNone/>
            </a:pPr>
            <a:r>
              <a:rPr lang="en-US">
                <a:ea typeface="+mj-lt"/>
                <a:cs typeface="+mj-lt"/>
              </a:rPr>
              <a:t>{</a:t>
            </a:r>
          </a:p>
          <a:p>
            <a:pPr marL="0" indent="0">
              <a:spcBef>
                <a:spcPct val="20000"/>
              </a:spcBef>
              <a:buClr>
                <a:srgbClr val="8AD0D6"/>
              </a:buClr>
              <a:buNone/>
            </a:pPr>
            <a:r>
              <a:rPr lang="en-US">
                <a:ea typeface="+mj-lt"/>
                <a:cs typeface="+mj-lt"/>
              </a:rPr>
              <a:t>while(RI==0); </a:t>
            </a:r>
          </a:p>
          <a:p>
            <a:pPr marL="0" indent="0">
              <a:spcBef>
                <a:spcPct val="20000"/>
              </a:spcBef>
              <a:buClr>
                <a:srgbClr val="8AD0D6"/>
              </a:buClr>
              <a:buNone/>
            </a:pPr>
            <a:r>
              <a:rPr lang="en-US">
                <a:ea typeface="+mj-lt"/>
                <a:cs typeface="+mj-lt"/>
              </a:rPr>
              <a:t>RI=0;</a:t>
            </a:r>
          </a:p>
          <a:p>
            <a:pPr marL="0" indent="0">
              <a:spcBef>
                <a:spcPct val="20000"/>
              </a:spcBef>
              <a:buClr>
                <a:srgbClr val="8AD0D6"/>
              </a:buClr>
              <a:buNone/>
            </a:pPr>
            <a:r>
              <a:rPr lang="en-US">
                <a:ea typeface="+mj-lt"/>
                <a:cs typeface="+mj-lt"/>
              </a:rPr>
              <a:t>      return(SBUF);</a:t>
            </a:r>
          </a:p>
          <a:p>
            <a:pPr marL="0" indent="0">
              <a:spcBef>
                <a:spcPct val="20000"/>
              </a:spcBef>
              <a:buClr>
                <a:srgbClr val="8AD0D6"/>
              </a:buClr>
              <a:buNone/>
            </a:pPr>
            <a:r>
              <a:rPr lang="en-US">
                <a:ea typeface="+mj-lt"/>
                <a:cs typeface="+mj-lt"/>
              </a:rPr>
              <a:t>}</a:t>
            </a:r>
          </a:p>
          <a:p>
            <a:pPr marL="274320" indent="-274320">
              <a:spcBef>
                <a:spcPct val="20000"/>
              </a:spcBef>
              <a:buNone/>
            </a:pPr>
            <a:r>
              <a:rPr lang="en-US">
                <a:latin typeface="Arial"/>
                <a:cs typeface="Arial"/>
              </a:rPr>
              <a:t>void main ()</a:t>
            </a:r>
            <a:endParaRPr lang="en-US">
              <a:ea typeface="+mj-lt"/>
              <a:cs typeface="+mj-lt"/>
            </a:endParaRPr>
          </a:p>
          <a:p>
            <a:pPr marL="274320" indent="-274320">
              <a:spcBef>
                <a:spcPct val="20000"/>
              </a:spcBef>
              <a:buNone/>
            </a:pPr>
            <a:r>
              <a:rPr lang="en-US">
                <a:latin typeface="Arial"/>
                <a:cs typeface="Arial"/>
              </a:rPr>
              <a:t>{</a:t>
            </a:r>
            <a:endParaRPr lang="en-US">
              <a:ea typeface="+mj-lt"/>
              <a:cs typeface="+mj-lt"/>
            </a:endParaRPr>
          </a:p>
          <a:p>
            <a:pPr marL="274320" indent="-274320">
              <a:spcBef>
                <a:spcPct val="20000"/>
              </a:spcBef>
              <a:buNone/>
            </a:pPr>
            <a:r>
              <a:rPr lang="en-US">
                <a:ea typeface="+mj-lt"/>
                <a:cs typeface="+mj-lt"/>
              </a:rPr>
              <a:t>   serial_init();</a:t>
            </a:r>
          </a:p>
          <a:p>
            <a:pPr marL="0" indent="0">
              <a:spcBef>
                <a:spcPts val="0"/>
              </a:spcBef>
              <a:buNone/>
            </a:pPr>
            <a:r>
              <a:rPr lang="en-US">
                <a:latin typeface="Arial"/>
                <a:cs typeface="Arial"/>
              </a:rPr>
              <a:t>    while(1)</a:t>
            </a:r>
            <a:endParaRPr lang="en-US">
              <a:ea typeface="+mj-lt"/>
              <a:cs typeface="+mj-lt"/>
            </a:endParaRPr>
          </a:p>
          <a:p>
            <a:pPr marL="0" indent="0">
              <a:spcBef>
                <a:spcPts val="0"/>
              </a:spcBef>
              <a:buNone/>
            </a:pPr>
            <a:r>
              <a:rPr lang="en-US">
                <a:latin typeface="Arial"/>
                <a:cs typeface="Arial"/>
              </a:rPr>
              <a:t>    { </a:t>
            </a:r>
            <a:endParaRPr lang="en-US">
              <a:ea typeface="+mj-lt"/>
              <a:cs typeface="+mj-lt"/>
            </a:endParaRPr>
          </a:p>
          <a:p>
            <a:pPr marL="0" indent="0">
              <a:spcBef>
                <a:spcPts val="0"/>
              </a:spcBef>
              <a:buNone/>
            </a:pPr>
            <a:r>
              <a:rPr lang="en-US">
                <a:latin typeface="Arial"/>
                <a:cs typeface="Arial"/>
              </a:rPr>
              <a:t>       P0=serial_rec();</a:t>
            </a:r>
            <a:endParaRPr lang="en-US">
              <a:ea typeface="+mj-lt"/>
              <a:cs typeface="+mj-lt"/>
            </a:endParaRPr>
          </a:p>
          <a:p>
            <a:pPr marL="274320" indent="-274320">
              <a:spcBef>
                <a:spcPct val="20000"/>
              </a:spcBef>
              <a:buNone/>
            </a:pPr>
            <a:r>
              <a:rPr lang="en-US">
                <a:ea typeface="+mj-lt"/>
                <a:cs typeface="+mj-lt"/>
              </a:rPr>
              <a:t>    }</a:t>
            </a:r>
          </a:p>
          <a:p>
            <a:pPr marL="274320" indent="-274320">
              <a:spcBef>
                <a:spcPct val="20000"/>
              </a:spcBef>
              <a:buNone/>
            </a:pPr>
            <a:r>
              <a:rPr lang="en-US">
                <a:ea typeface="+mj-lt"/>
                <a:cs typeface="+mj-lt"/>
              </a:rPr>
              <a:t>}</a:t>
            </a:r>
          </a:p>
          <a:p>
            <a:pPr marL="0" indent="0">
              <a:spcBef>
                <a:spcPct val="20000"/>
              </a:spcBef>
              <a:buNone/>
            </a:pPr>
            <a:endParaRPr lang="en-US" dirty="0"/>
          </a:p>
          <a:p>
            <a:pPr>
              <a:buClr>
                <a:srgbClr val="8AD0D6"/>
              </a:buClr>
            </a:pP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776263212"/>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solidFill>
                  <a:schemeClr val="tx1"/>
                </a:solidFill>
                <a:latin typeface="Century Gothic"/>
                <a:ea typeface="+mj-lt"/>
                <a:cs typeface="Arial"/>
              </a:rPr>
              <a:t>ROBOTICS</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843269"/>
          </a:xfrm>
        </p:spPr>
        <p:txBody>
          <a:bodyPr vert="horz" lIns="91440" tIns="45720" rIns="91440" bIns="45720" rtlCol="0" anchor="ctr">
            <a:normAutofit fontScale="70000" lnSpcReduction="20000"/>
          </a:bodyPr>
          <a:lstStyle/>
          <a:p>
            <a:pPr lvl="1" indent="-308610">
              <a:lnSpc>
                <a:spcPct val="95000"/>
              </a:lnSpc>
              <a:spcBef>
                <a:spcPct val="20000"/>
              </a:spcBef>
              <a:buClr>
                <a:srgbClr val="8AD0D6"/>
              </a:buClr>
              <a:buChar char="•"/>
            </a:pPr>
            <a:r>
              <a:rPr lang="en-US" dirty="0">
                <a:ea typeface="+mj-lt"/>
                <a:cs typeface="+mj-lt"/>
              </a:rPr>
              <a:t>“A robot is a reprogrammable, multifunctional manipulator designed to move material, parts, tools, or specialized devices through variable programmed motions for the performance of a variety of tasks.”</a:t>
            </a:r>
          </a:p>
          <a:p>
            <a:pPr lvl="1" indent="-308610" algn="just">
              <a:lnSpc>
                <a:spcPct val="95000"/>
              </a:lnSpc>
              <a:spcBef>
                <a:spcPct val="0"/>
              </a:spcBef>
              <a:buClr>
                <a:srgbClr val="8AD0D6"/>
              </a:buClr>
              <a:buFont typeface="Arial,Sans-Serif" charset="2"/>
              <a:buChar char="•"/>
            </a:pPr>
            <a:r>
              <a:rPr lang="en-US" dirty="0">
                <a:latin typeface="Arial"/>
                <a:cs typeface="Arial"/>
              </a:rPr>
              <a:t>Speed</a:t>
            </a:r>
            <a:endParaRPr lang="en-US" dirty="0">
              <a:ea typeface="+mj-lt"/>
              <a:cs typeface="+mj-lt"/>
            </a:endParaRPr>
          </a:p>
          <a:p>
            <a:pPr lvl="1" indent="-308610" algn="just">
              <a:lnSpc>
                <a:spcPct val="95000"/>
              </a:lnSpc>
              <a:spcBef>
                <a:spcPct val="0"/>
              </a:spcBef>
              <a:buClr>
                <a:srgbClr val="8AD0D6"/>
              </a:buClr>
              <a:buFont typeface="Arial,Sans-Serif" charset="2"/>
              <a:buChar char="•"/>
            </a:pPr>
            <a:r>
              <a:rPr lang="en-US" dirty="0">
                <a:latin typeface="Arial"/>
                <a:cs typeface="Arial"/>
              </a:rPr>
              <a:t>It can work hazardous/dangerous environment</a:t>
            </a:r>
            <a:endParaRPr lang="en-US" dirty="0">
              <a:ea typeface="+mj-lt"/>
              <a:cs typeface="+mj-lt"/>
            </a:endParaRPr>
          </a:p>
          <a:p>
            <a:pPr lvl="1" indent="-308610" algn="just">
              <a:lnSpc>
                <a:spcPct val="95000"/>
              </a:lnSpc>
              <a:spcBef>
                <a:spcPct val="0"/>
              </a:spcBef>
              <a:buClr>
                <a:srgbClr val="8AD0D6"/>
              </a:buClr>
              <a:buFont typeface="Arial,Sans-Serif" charset="2"/>
              <a:buChar char="•"/>
            </a:pPr>
            <a:r>
              <a:rPr lang="en-US" dirty="0">
                <a:latin typeface="Arial"/>
                <a:cs typeface="Arial"/>
              </a:rPr>
              <a:t>To perform repetitive task</a:t>
            </a:r>
            <a:endParaRPr lang="en-US" dirty="0">
              <a:ea typeface="+mj-lt"/>
              <a:cs typeface="+mj-lt"/>
            </a:endParaRPr>
          </a:p>
          <a:p>
            <a:pPr lvl="1" indent="-308610" algn="just">
              <a:lnSpc>
                <a:spcPct val="95000"/>
              </a:lnSpc>
              <a:spcBef>
                <a:spcPct val="0"/>
              </a:spcBef>
              <a:buClr>
                <a:srgbClr val="8AD0D6"/>
              </a:buClr>
              <a:buFont typeface="Arial,Sans-Serif" charset="2"/>
              <a:buChar char="•"/>
            </a:pPr>
            <a:r>
              <a:rPr lang="en-US" dirty="0">
                <a:latin typeface="Arial"/>
                <a:cs typeface="Arial"/>
              </a:rPr>
              <a:t>Efficiency</a:t>
            </a:r>
            <a:endParaRPr lang="en-US" dirty="0">
              <a:ea typeface="+mj-lt"/>
              <a:cs typeface="+mj-lt"/>
            </a:endParaRPr>
          </a:p>
          <a:p>
            <a:pPr lvl="1" indent="-308610" algn="just">
              <a:lnSpc>
                <a:spcPct val="95000"/>
              </a:lnSpc>
              <a:spcBef>
                <a:spcPct val="0"/>
              </a:spcBef>
              <a:buClr>
                <a:srgbClr val="8AD0D6"/>
              </a:buClr>
              <a:buFont typeface="Arial,Sans-Serif" charset="2"/>
              <a:buChar char="•"/>
            </a:pPr>
            <a:r>
              <a:rPr lang="en-US" dirty="0">
                <a:latin typeface="Arial"/>
                <a:cs typeface="Arial"/>
              </a:rPr>
              <a:t>Accuracy</a:t>
            </a:r>
            <a:endParaRPr lang="en-US" dirty="0">
              <a:ea typeface="+mj-lt"/>
              <a:cs typeface="+mj-lt"/>
            </a:endParaRPr>
          </a:p>
          <a:p>
            <a:pPr lvl="1" indent="-308610" algn="just">
              <a:lnSpc>
                <a:spcPct val="95000"/>
              </a:lnSpc>
              <a:spcBef>
                <a:spcPct val="0"/>
              </a:spcBef>
              <a:buClr>
                <a:srgbClr val="8AD0D6"/>
              </a:buClr>
              <a:buFont typeface="Arial,Sans-Serif" charset="2"/>
              <a:buChar char="•"/>
            </a:pPr>
            <a:r>
              <a:rPr lang="en-US" dirty="0">
                <a:latin typeface="Arial"/>
                <a:cs typeface="Arial"/>
              </a:rPr>
              <a:t>Adaptability</a:t>
            </a:r>
            <a:endParaRPr lang="en-US">
              <a:ea typeface="+mj-lt"/>
              <a:cs typeface="+mj-lt"/>
            </a:endParaRPr>
          </a:p>
          <a:p>
            <a:pPr>
              <a:buClr>
                <a:srgbClr val="8AD0D6"/>
              </a:buClr>
            </a:pPr>
            <a:r>
              <a:rPr lang="en-US" dirty="0">
                <a:solidFill>
                  <a:srgbClr val="FF0000"/>
                </a:solidFill>
                <a:ea typeface="+mj-lt"/>
                <a:cs typeface="+mj-lt"/>
              </a:rPr>
              <a:t>Automation vs. Robots</a:t>
            </a:r>
            <a:endParaRPr lang="en-GB" dirty="0">
              <a:solidFill>
                <a:srgbClr val="FFFFFF"/>
              </a:solidFill>
              <a:ea typeface="+mj-lt"/>
              <a:cs typeface="+mj-lt"/>
            </a:endParaRPr>
          </a:p>
          <a:p>
            <a:pPr marL="0" indent="0">
              <a:spcBef>
                <a:spcPct val="20000"/>
              </a:spcBef>
              <a:buClr>
                <a:srgbClr val="8AD0D6"/>
              </a:buClr>
              <a:buNone/>
            </a:pPr>
            <a:r>
              <a:rPr lang="en-US" dirty="0">
                <a:ea typeface="+mj-lt"/>
                <a:cs typeface="+mj-lt"/>
              </a:rPr>
              <a:t>Automation –Machinery designed to carry out a specific task</a:t>
            </a:r>
          </a:p>
          <a:p>
            <a:pPr lvl="1">
              <a:spcBef>
                <a:spcPct val="20000"/>
              </a:spcBef>
              <a:buClr>
                <a:srgbClr val="8AD0D6"/>
              </a:buClr>
            </a:pPr>
            <a:r>
              <a:rPr lang="en-US" dirty="0">
                <a:ea typeface="+mj-lt"/>
                <a:cs typeface="+mj-lt"/>
              </a:rPr>
              <a:t>Bottling machine</a:t>
            </a:r>
          </a:p>
          <a:p>
            <a:pPr lvl="1">
              <a:spcBef>
                <a:spcPct val="20000"/>
              </a:spcBef>
              <a:buClr>
                <a:srgbClr val="8AD0D6"/>
              </a:buClr>
            </a:pPr>
            <a:r>
              <a:rPr lang="en-US" dirty="0">
                <a:ea typeface="+mj-lt"/>
                <a:cs typeface="+mj-lt"/>
              </a:rPr>
              <a:t>Dishwasher</a:t>
            </a:r>
          </a:p>
          <a:p>
            <a:pPr lvl="1">
              <a:spcBef>
                <a:spcPct val="20000"/>
              </a:spcBef>
              <a:buClr>
                <a:srgbClr val="8AD0D6"/>
              </a:buClr>
            </a:pPr>
            <a:r>
              <a:rPr lang="en-US" dirty="0">
                <a:ea typeface="+mj-lt"/>
                <a:cs typeface="+mj-lt"/>
              </a:rPr>
              <a:t>Paint sprayer</a:t>
            </a:r>
          </a:p>
          <a:p>
            <a:pPr lvl="1">
              <a:spcBef>
                <a:spcPct val="20000"/>
              </a:spcBef>
              <a:buClr>
                <a:srgbClr val="8AD0D6"/>
              </a:buClr>
            </a:pPr>
            <a:endParaRPr lang="en-US" dirty="0">
              <a:ea typeface="+mj-lt"/>
              <a:cs typeface="+mj-lt"/>
            </a:endParaRPr>
          </a:p>
          <a:p>
            <a:pPr lvl="1">
              <a:spcBef>
                <a:spcPct val="20000"/>
              </a:spcBef>
              <a:buClr>
                <a:srgbClr val="8AD0D6"/>
              </a:buClr>
            </a:pPr>
            <a:endParaRPr lang="en-US" dirty="0">
              <a:ea typeface="+mj-lt"/>
              <a:cs typeface="+mj-lt"/>
            </a:endParaRPr>
          </a:p>
          <a:p>
            <a:pPr marL="0" indent="0">
              <a:spcBef>
                <a:spcPct val="20000"/>
              </a:spcBef>
              <a:buClr>
                <a:srgbClr val="8AD0D6"/>
              </a:buClr>
              <a:buNone/>
            </a:pPr>
            <a:r>
              <a:rPr lang="en-US" dirty="0">
                <a:ea typeface="+mj-lt"/>
                <a:cs typeface="+mj-lt"/>
              </a:rPr>
              <a:t>Robots – machinery designed</a:t>
            </a:r>
          </a:p>
          <a:p>
            <a:pPr>
              <a:spcBef>
                <a:spcPct val="20000"/>
              </a:spcBef>
              <a:buClr>
                <a:srgbClr val="8AD0D6"/>
              </a:buClr>
            </a:pPr>
            <a:r>
              <a:rPr lang="en-US" dirty="0">
                <a:ea typeface="+mj-lt"/>
                <a:cs typeface="+mj-lt"/>
              </a:rPr>
              <a:t>     to carry out a variety of tasks</a:t>
            </a:r>
          </a:p>
          <a:p>
            <a:pPr lvl="1">
              <a:spcBef>
                <a:spcPct val="20000"/>
              </a:spcBef>
              <a:buClr>
                <a:srgbClr val="8AD0D6"/>
              </a:buClr>
            </a:pPr>
            <a:r>
              <a:rPr lang="en-US" dirty="0">
                <a:ea typeface="+mj-lt"/>
                <a:cs typeface="+mj-lt"/>
              </a:rPr>
              <a:t>Pick and place arms</a:t>
            </a:r>
          </a:p>
          <a:p>
            <a:pPr lvl="1">
              <a:spcBef>
                <a:spcPct val="20000"/>
              </a:spcBef>
              <a:buClr>
                <a:srgbClr val="8AD0D6"/>
              </a:buClr>
            </a:pPr>
            <a:r>
              <a:rPr lang="en-US" dirty="0">
                <a:ea typeface="+mj-lt"/>
                <a:cs typeface="+mj-lt"/>
              </a:rPr>
              <a:t>Mobile robots</a:t>
            </a:r>
          </a:p>
          <a:p>
            <a:pPr lvl="1">
              <a:spcBef>
                <a:spcPct val="20000"/>
              </a:spcBef>
              <a:buClr>
                <a:srgbClr val="8AD0D6"/>
              </a:buClr>
            </a:pPr>
            <a:r>
              <a:rPr lang="en-US" dirty="0">
                <a:ea typeface="+mj-lt"/>
                <a:cs typeface="+mj-lt"/>
              </a:rPr>
              <a:t>Computer Numerical Control</a:t>
            </a:r>
          </a:p>
          <a:p>
            <a:pPr lvl="1">
              <a:spcBef>
                <a:spcPct val="20000"/>
              </a:spcBef>
              <a:buClr>
                <a:srgbClr val="8AD0D6"/>
              </a:buClr>
            </a:pPr>
            <a:r>
              <a:rPr lang="en-US" dirty="0">
                <a:ea typeface="+mj-lt"/>
                <a:cs typeface="+mj-lt"/>
              </a:rPr>
              <a:t> machines</a:t>
            </a:r>
          </a:p>
          <a:p>
            <a:pPr>
              <a:buClr>
                <a:srgbClr val="8AD0D6"/>
              </a:buClr>
            </a:pPr>
            <a:r>
              <a:rPr lang="en-US" dirty="0">
                <a:solidFill>
                  <a:srgbClr val="FF0000"/>
                </a:solidFill>
                <a:latin typeface="Century Gothic"/>
                <a:cs typeface="Arial"/>
              </a:rPr>
              <a:t>Types of Robot</a:t>
            </a:r>
          </a:p>
          <a:p>
            <a:pPr lvl="1" indent="-308610">
              <a:lnSpc>
                <a:spcPct val="95000"/>
              </a:lnSpc>
              <a:spcBef>
                <a:spcPct val="0"/>
              </a:spcBef>
              <a:buClr>
                <a:srgbClr val="8AD0D6"/>
              </a:buClr>
              <a:buChar char="•"/>
            </a:pPr>
            <a:r>
              <a:rPr lang="en-US" dirty="0">
                <a:latin typeface="Arial"/>
                <a:cs typeface="Arial"/>
              </a:rPr>
              <a:t>Wheeled</a:t>
            </a:r>
            <a:endParaRPr lang="en-US" dirty="0">
              <a:ea typeface="+mj-lt"/>
              <a:cs typeface="+mj-lt"/>
            </a:endParaRPr>
          </a:p>
          <a:p>
            <a:pPr lvl="1" indent="-308610">
              <a:lnSpc>
                <a:spcPct val="95000"/>
              </a:lnSpc>
              <a:spcBef>
                <a:spcPct val="0"/>
              </a:spcBef>
              <a:buClr>
                <a:srgbClr val="8AD0D6"/>
              </a:buClr>
              <a:buChar char="•"/>
            </a:pPr>
            <a:r>
              <a:rPr lang="en-US" dirty="0">
                <a:latin typeface="Arial"/>
                <a:cs typeface="Arial"/>
              </a:rPr>
              <a:t>Legged</a:t>
            </a:r>
            <a:endParaRPr lang="en-US" dirty="0">
              <a:ea typeface="+mj-lt"/>
              <a:cs typeface="+mj-lt"/>
            </a:endParaRPr>
          </a:p>
          <a:p>
            <a:pPr lvl="1" indent="-308610">
              <a:lnSpc>
                <a:spcPct val="95000"/>
              </a:lnSpc>
              <a:spcBef>
                <a:spcPct val="0"/>
              </a:spcBef>
              <a:buClr>
                <a:srgbClr val="8AD0D6"/>
              </a:buClr>
              <a:buChar char="•"/>
            </a:pPr>
            <a:r>
              <a:rPr lang="en-US" dirty="0">
                <a:latin typeface="Arial"/>
                <a:cs typeface="Arial"/>
              </a:rPr>
              <a:t>Climbing</a:t>
            </a:r>
            <a:endParaRPr lang="en-US" dirty="0">
              <a:ea typeface="+mj-lt"/>
              <a:cs typeface="+mj-lt"/>
            </a:endParaRPr>
          </a:p>
          <a:p>
            <a:pPr lvl="1" indent="-308610">
              <a:lnSpc>
                <a:spcPct val="95000"/>
              </a:lnSpc>
              <a:spcBef>
                <a:spcPct val="0"/>
              </a:spcBef>
              <a:buClr>
                <a:srgbClr val="8AD0D6"/>
              </a:buClr>
              <a:buChar char="•"/>
            </a:pPr>
            <a:r>
              <a:rPr lang="en-US" dirty="0">
                <a:latin typeface="Arial"/>
                <a:cs typeface="Arial"/>
              </a:rPr>
              <a:t>Flying</a:t>
            </a:r>
            <a:endParaRPr lang="en-US" dirty="0">
              <a:ea typeface="+mj-lt"/>
              <a:cs typeface="+mj-lt"/>
            </a:endParaRPr>
          </a:p>
          <a:p>
            <a:pPr>
              <a:buClr>
                <a:srgbClr val="8AD0D6"/>
              </a:buClr>
            </a:pPr>
            <a:endParaRPr lang="en-US" dirty="0">
              <a:solidFill>
                <a:srgbClr val="FF0000"/>
              </a:solidFill>
              <a:latin typeface="Century Gothic"/>
              <a:cs typeface="Arial"/>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99078993"/>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just"/>
            <a:r>
              <a:rPr lang="en-US" sz="2400" dirty="0">
                <a:solidFill>
                  <a:schemeClr val="tx1"/>
                </a:solidFill>
                <a:latin typeface="Century Gothic"/>
                <a:ea typeface="+mj-lt"/>
                <a:cs typeface="Arial"/>
              </a:rPr>
              <a:t>                         Degrees </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                                  of                            freedom</a:t>
            </a:r>
            <a:endParaRPr lang="en-US" sz="2400" dirty="0">
              <a:solidFill>
                <a:schemeClr val="tx1"/>
              </a:solidFill>
              <a:latin typeface="Century Gothic"/>
              <a:ea typeface="+mj-lt"/>
              <a:cs typeface="+mj-lt"/>
            </a:endParaRPr>
          </a:p>
          <a:p>
            <a:pPr algn="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6052754" cy="5547994"/>
          </a:xfrm>
        </p:spPr>
        <p:txBody>
          <a:bodyPr vert="horz" lIns="91440" tIns="45720" rIns="91440" bIns="45720" rtlCol="0" anchor="ctr">
            <a:normAutofit fontScale="85000" lnSpcReduction="20000"/>
          </a:bodyPr>
          <a:lstStyle/>
          <a:p>
            <a:pPr marL="0" indent="0">
              <a:buNone/>
            </a:pPr>
            <a:r>
              <a:rPr lang="en-US" dirty="0">
                <a:solidFill>
                  <a:srgbClr val="FF0000"/>
                </a:solidFill>
                <a:latin typeface="Century Gothic"/>
                <a:cs typeface="Arial"/>
              </a:rPr>
              <a:t>Control</a:t>
            </a:r>
            <a:endParaRPr lang="en-US" dirty="0">
              <a:latin typeface="Century Gothic"/>
            </a:endParaRPr>
          </a:p>
          <a:p>
            <a:pPr lvl="0">
              <a:buClr>
                <a:srgbClr val="8AD0D6"/>
              </a:buClr>
              <a:buChar char="•"/>
            </a:pPr>
            <a:r>
              <a:rPr lang="en-US" dirty="0">
                <a:latin typeface="Century Gothic"/>
                <a:ea typeface="Arial"/>
                <a:cs typeface="Arial"/>
              </a:rPr>
              <a:t>Open loop, i.e., no feedback, deterministic​</a:t>
            </a:r>
            <a:endParaRPr lang="en-US"/>
          </a:p>
          <a:p>
            <a:pPr>
              <a:buChar char="•"/>
            </a:pPr>
            <a:r>
              <a:rPr lang="en-US" dirty="0">
                <a:latin typeface="Century Gothic"/>
                <a:ea typeface="Arial"/>
                <a:cs typeface="Arial"/>
              </a:rPr>
              <a:t>Closed loop, i.e., feedback, maybe a sense of touch and/or vision</a:t>
            </a:r>
            <a:endParaRPr lang="en-GB" dirty="0">
              <a:latin typeface="Century Gothic"/>
              <a:ea typeface="Arial"/>
              <a:cs typeface="Arial"/>
            </a:endParaRPr>
          </a:p>
          <a:p>
            <a:pPr marL="0" indent="0">
              <a:buNone/>
            </a:pPr>
            <a:r>
              <a:rPr lang="en-US" dirty="0">
                <a:solidFill>
                  <a:srgbClr val="FF0000"/>
                </a:solidFill>
                <a:latin typeface="Century Gothic"/>
                <a:ea typeface="Arial"/>
                <a:cs typeface="Arial"/>
              </a:rPr>
              <a:t>Degrees of freedom</a:t>
            </a:r>
            <a:endParaRPr lang="en-GB" dirty="0">
              <a:latin typeface="Century Gothic"/>
              <a:ea typeface="Arial"/>
              <a:cs typeface="Arial"/>
            </a:endParaRPr>
          </a:p>
          <a:p>
            <a:pPr algn="just">
              <a:spcBef>
                <a:spcPct val="20000"/>
              </a:spcBef>
              <a:buClr>
                <a:srgbClr val="8AD0D6"/>
              </a:buClr>
              <a:buFont typeface="Arial,Sans-Serif"/>
              <a:buChar char="•"/>
            </a:pPr>
            <a:r>
              <a:rPr lang="en-US" dirty="0">
                <a:solidFill>
                  <a:schemeClr val="tx1">
                    <a:lumMod val="95000"/>
                    <a:lumOff val="5000"/>
                  </a:schemeClr>
                </a:solidFill>
                <a:latin typeface="Arial"/>
                <a:ea typeface="+mj-lt"/>
                <a:cs typeface="Arial"/>
              </a:rPr>
              <a:t>Degrees of freedom—number of independent motions</a:t>
            </a:r>
            <a:endParaRPr lang="en-US" dirty="0">
              <a:solidFill>
                <a:schemeClr val="tx1">
                  <a:lumMod val="95000"/>
                  <a:lumOff val="5000"/>
                </a:schemeClr>
              </a:solidFill>
              <a:ea typeface="+mj-lt"/>
              <a:cs typeface="+mj-lt"/>
            </a:endParaRPr>
          </a:p>
          <a:p>
            <a:pPr marL="1028700" lvl="1" algn="just">
              <a:spcBef>
                <a:spcPct val="20000"/>
              </a:spcBef>
              <a:buClr>
                <a:srgbClr val="8AD0D6"/>
              </a:buClr>
              <a:buFont typeface="Arial,Sans-Serif"/>
              <a:buChar char="•"/>
            </a:pPr>
            <a:r>
              <a:rPr lang="en-US" dirty="0">
                <a:solidFill>
                  <a:schemeClr val="tx1">
                    <a:lumMod val="95000"/>
                    <a:lumOff val="5000"/>
                  </a:schemeClr>
                </a:solidFill>
                <a:latin typeface="Arial"/>
                <a:ea typeface="+mj-lt"/>
                <a:cs typeface="Arial"/>
              </a:rPr>
              <a:t>Translation—3independent directions</a:t>
            </a:r>
            <a:endParaRPr lang="en-US" dirty="0">
              <a:solidFill>
                <a:schemeClr val="tx1">
                  <a:lumMod val="95000"/>
                  <a:lumOff val="5000"/>
                </a:schemeClr>
              </a:solidFill>
              <a:ea typeface="+mj-lt"/>
              <a:cs typeface="+mj-lt"/>
            </a:endParaRPr>
          </a:p>
          <a:p>
            <a:pPr marL="1028700" lvl="1" algn="just">
              <a:spcBef>
                <a:spcPct val="20000"/>
              </a:spcBef>
              <a:buClr>
                <a:srgbClr val="8AD0D6"/>
              </a:buClr>
              <a:buFont typeface="Arial,Sans-Serif"/>
              <a:buChar char="•"/>
            </a:pPr>
            <a:r>
              <a:rPr lang="en-US" dirty="0">
                <a:solidFill>
                  <a:schemeClr val="tx1">
                    <a:lumMod val="95000"/>
                    <a:lumOff val="5000"/>
                  </a:schemeClr>
                </a:solidFill>
                <a:latin typeface="Arial"/>
                <a:ea typeface="+mj-lt"/>
                <a:cs typeface="Arial"/>
              </a:rPr>
              <a:t>Rotation-- 3 independent axes</a:t>
            </a:r>
            <a:endParaRPr lang="en-US" dirty="0">
              <a:solidFill>
                <a:schemeClr val="tx1">
                  <a:lumMod val="95000"/>
                  <a:lumOff val="5000"/>
                </a:schemeClr>
              </a:solidFill>
              <a:ea typeface="+mj-lt"/>
              <a:cs typeface="+mj-lt"/>
            </a:endParaRPr>
          </a:p>
          <a:p>
            <a:pPr marL="1028700" lvl="1" algn="just">
              <a:spcBef>
                <a:spcPct val="20000"/>
              </a:spcBef>
              <a:buClr>
                <a:srgbClr val="8AD0D6"/>
              </a:buClr>
              <a:buFont typeface="Arial,Sans-Serif"/>
              <a:buChar char="•"/>
            </a:pPr>
            <a:r>
              <a:rPr lang="en-US" dirty="0">
                <a:solidFill>
                  <a:schemeClr val="tx1">
                    <a:lumMod val="95000"/>
                    <a:lumOff val="5000"/>
                  </a:schemeClr>
                </a:solidFill>
                <a:latin typeface="Arial"/>
                <a:ea typeface="+mj-lt"/>
                <a:cs typeface="Arial"/>
              </a:rPr>
              <a:t>2D motion = 3 degrees of freedom: 2 translation, 1 rotation</a:t>
            </a:r>
            <a:endParaRPr lang="en-US" dirty="0">
              <a:solidFill>
                <a:schemeClr val="tx1">
                  <a:lumMod val="95000"/>
                  <a:lumOff val="5000"/>
                </a:schemeClr>
              </a:solidFill>
              <a:ea typeface="+mj-lt"/>
              <a:cs typeface="+mj-lt"/>
            </a:endParaRPr>
          </a:p>
          <a:p>
            <a:pPr marL="1028700" lvl="1" algn="just">
              <a:spcBef>
                <a:spcPct val="20000"/>
              </a:spcBef>
              <a:buClr>
                <a:srgbClr val="8AD0D6"/>
              </a:buClr>
              <a:buFont typeface="Arial,Sans-Serif"/>
              <a:buChar char="•"/>
            </a:pPr>
            <a:r>
              <a:rPr lang="en-US" dirty="0">
                <a:solidFill>
                  <a:schemeClr val="tx1">
                    <a:lumMod val="95000"/>
                    <a:lumOff val="5000"/>
                  </a:schemeClr>
                </a:solidFill>
                <a:latin typeface="Arial"/>
                <a:ea typeface="+mj-lt"/>
                <a:cs typeface="Arial"/>
              </a:rPr>
              <a:t>3D motion =  6 degrees of freedom:  3 translation, 3 rotation.</a:t>
            </a:r>
            <a:endParaRPr lang="en-US" dirty="0">
              <a:solidFill>
                <a:schemeClr val="tx1">
                  <a:lumMod val="95000"/>
                  <a:lumOff val="5000"/>
                </a:schemeClr>
              </a:solidFill>
            </a:endParaRPr>
          </a:p>
          <a:p>
            <a:pPr>
              <a:buNone/>
            </a:pPr>
            <a:r>
              <a:rPr lang="en-US" dirty="0">
                <a:solidFill>
                  <a:srgbClr val="FF0000"/>
                </a:solidFill>
                <a:latin typeface="Arial"/>
                <a:ea typeface="+mj-lt"/>
                <a:cs typeface="Arial"/>
              </a:rPr>
              <a:t>Types of motors used in robotics </a:t>
            </a:r>
            <a:endParaRPr lang="en-US" dirty="0">
              <a:ea typeface="+mj-lt"/>
              <a:cs typeface="+mj-lt"/>
            </a:endParaRPr>
          </a:p>
          <a:p>
            <a:pPr marL="0" indent="0">
              <a:buNone/>
            </a:pPr>
            <a:endParaRPr lang="en-US" dirty="0">
              <a:solidFill>
                <a:srgbClr val="FF0000"/>
              </a:solidFill>
              <a:latin typeface="Century Gothic"/>
              <a:ea typeface="+mj-lt"/>
              <a:cs typeface="Arial"/>
            </a:endParaRPr>
          </a:p>
          <a:p>
            <a:pPr lvl="1" indent="-308610">
              <a:lnSpc>
                <a:spcPct val="95000"/>
              </a:lnSpc>
              <a:spcBef>
                <a:spcPts val="0"/>
              </a:spcBef>
              <a:buClr>
                <a:srgbClr val="8AD0D6"/>
              </a:buClr>
              <a:buFont typeface="Wingdings 3"/>
              <a:buChar char="•"/>
            </a:pPr>
            <a:r>
              <a:rPr lang="en-US" dirty="0">
                <a:latin typeface="Arial"/>
                <a:ea typeface="+mj-lt"/>
                <a:cs typeface="Arial"/>
              </a:rPr>
              <a:t>DC</a:t>
            </a:r>
            <a:r>
              <a:rPr lang="en-US" sz="2000" dirty="0">
                <a:latin typeface="Arial"/>
                <a:ea typeface="+mj-lt"/>
                <a:cs typeface="Arial"/>
              </a:rPr>
              <a:t> motors</a:t>
            </a:r>
            <a:endParaRPr lang="en-US" sz="2000" dirty="0">
              <a:ea typeface="+mj-lt"/>
              <a:cs typeface="+mj-lt"/>
            </a:endParaRPr>
          </a:p>
          <a:p>
            <a:pPr lvl="2" indent="-308610">
              <a:lnSpc>
                <a:spcPct val="95000"/>
              </a:lnSpc>
              <a:spcBef>
                <a:spcPts val="0"/>
              </a:spcBef>
              <a:buClr>
                <a:srgbClr val="8AD0D6"/>
              </a:buClr>
              <a:buFont typeface="Wingdings 3"/>
              <a:buChar char="•"/>
            </a:pPr>
            <a:r>
              <a:rPr lang="en-US" sz="2000" dirty="0">
                <a:latin typeface="Arial"/>
                <a:ea typeface="+mj-lt"/>
                <a:cs typeface="Arial"/>
              </a:rPr>
              <a:t>DC non – geared motors</a:t>
            </a:r>
            <a:endParaRPr lang="en-US" sz="2000" dirty="0">
              <a:ea typeface="+mj-lt"/>
              <a:cs typeface="+mj-lt"/>
            </a:endParaRPr>
          </a:p>
          <a:p>
            <a:pPr lvl="2" indent="-308610">
              <a:lnSpc>
                <a:spcPct val="95000"/>
              </a:lnSpc>
              <a:spcBef>
                <a:spcPts val="0"/>
              </a:spcBef>
              <a:buClr>
                <a:srgbClr val="8AD0D6"/>
              </a:buClr>
              <a:buFont typeface="Wingdings 3"/>
              <a:buChar char="•"/>
            </a:pPr>
            <a:r>
              <a:rPr lang="en-US" sz="2000" dirty="0">
                <a:latin typeface="Arial"/>
                <a:ea typeface="+mj-lt"/>
                <a:cs typeface="Arial"/>
              </a:rPr>
              <a:t>DC geared motors</a:t>
            </a:r>
            <a:endParaRPr lang="en-US" dirty="0">
              <a:ea typeface="+mj-lt"/>
              <a:cs typeface="+mj-lt"/>
            </a:endParaRPr>
          </a:p>
          <a:p>
            <a:pPr lvl="2">
              <a:lnSpc>
                <a:spcPct val="95000"/>
              </a:lnSpc>
              <a:spcBef>
                <a:spcPts val="0"/>
              </a:spcBef>
              <a:buClr>
                <a:srgbClr val="8AD0D6"/>
              </a:buClr>
              <a:buFont typeface="Wingdings 3"/>
              <a:buChar char=""/>
            </a:pPr>
            <a:endParaRPr lang="en-US" sz="2000" dirty="0">
              <a:ea typeface="+mj-lt"/>
              <a:cs typeface="+mj-lt"/>
            </a:endParaRPr>
          </a:p>
          <a:p>
            <a:pPr lvl="1" indent="-308610">
              <a:lnSpc>
                <a:spcPct val="95000"/>
              </a:lnSpc>
              <a:spcBef>
                <a:spcPts val="0"/>
              </a:spcBef>
              <a:buClr>
                <a:srgbClr val="8AD0D6"/>
              </a:buClr>
              <a:buFont typeface="Wingdings 3"/>
              <a:buChar char="•"/>
            </a:pPr>
            <a:r>
              <a:rPr lang="en-US" sz="2000" dirty="0">
                <a:latin typeface="Arial"/>
                <a:ea typeface="+mj-lt"/>
                <a:cs typeface="Arial"/>
              </a:rPr>
              <a:t>Stepper motors</a:t>
            </a:r>
            <a:endParaRPr lang="en-US" sz="2000" dirty="0">
              <a:ea typeface="+mj-lt"/>
              <a:cs typeface="+mj-lt"/>
            </a:endParaRPr>
          </a:p>
          <a:p>
            <a:pPr lvl="1">
              <a:lnSpc>
                <a:spcPct val="95000"/>
              </a:lnSpc>
              <a:spcBef>
                <a:spcPts val="0"/>
              </a:spcBef>
              <a:buClr>
                <a:srgbClr val="8AD0D6"/>
              </a:buClr>
              <a:buFont typeface="Wingdings 3"/>
              <a:buChar char=""/>
            </a:pPr>
            <a:endParaRPr lang="en-US" sz="2000" dirty="0">
              <a:ea typeface="+mj-lt"/>
              <a:cs typeface="+mj-lt"/>
            </a:endParaRPr>
          </a:p>
          <a:p>
            <a:pPr lvl="1" indent="-308610">
              <a:lnSpc>
                <a:spcPct val="95000"/>
              </a:lnSpc>
              <a:spcBef>
                <a:spcPts val="0"/>
              </a:spcBef>
              <a:buClr>
                <a:srgbClr val="8AD0D6"/>
              </a:buClr>
              <a:buFont typeface="Wingdings 3"/>
              <a:buChar char="•"/>
            </a:pPr>
            <a:r>
              <a:rPr lang="en-US" sz="2000" dirty="0">
                <a:latin typeface="Arial"/>
                <a:cs typeface="Arial"/>
              </a:rPr>
              <a:t>Servo motors </a:t>
            </a:r>
            <a:endParaRPr lang="en-US" dirty="0"/>
          </a:p>
          <a:p>
            <a:pPr lvl="1" indent="0" algn="just">
              <a:spcBef>
                <a:spcPct val="20000"/>
              </a:spcBef>
              <a:buClr>
                <a:srgbClr val="8AD0D6"/>
              </a:buClr>
              <a:buNone/>
            </a:pPr>
            <a:endParaRPr lang="en-US" b="1" dirty="0">
              <a:solidFill>
                <a:srgbClr val="FF0000"/>
              </a:solidFill>
              <a:latin typeface="Arial"/>
              <a:cs typeface="Arial"/>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80851055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solidFill>
                  <a:srgbClr val="FFFFFF"/>
                </a:solidFill>
              </a:rPr>
              <a:t>WHAT </a:t>
            </a:r>
            <a:br>
              <a:rPr lang="en-US" sz="2400" dirty="0">
                <a:solidFill>
                  <a:srgbClr val="FFFFFF"/>
                </a:solidFill>
              </a:rPr>
            </a:br>
            <a:r>
              <a:rPr lang="en-US" sz="2400" dirty="0">
                <a:solidFill>
                  <a:srgbClr val="FFFFFF"/>
                </a:solidFill>
              </a:rPr>
              <a:t>IS </a:t>
            </a:r>
            <a:br>
              <a:rPr lang="en-US" sz="2400" dirty="0">
                <a:solidFill>
                  <a:srgbClr val="FFFFFF"/>
                </a:solidFill>
              </a:rPr>
            </a:br>
            <a:r>
              <a:rPr lang="en-US" sz="2400" dirty="0">
                <a:solidFill>
                  <a:srgbClr val="FFFFFF"/>
                </a:solidFill>
              </a:rPr>
              <a:t>THE</a:t>
            </a:r>
            <a:br>
              <a:rPr lang="en-US" sz="2400" dirty="0">
                <a:solidFill>
                  <a:srgbClr val="FFFFFF"/>
                </a:solidFill>
              </a:rPr>
            </a:br>
            <a:r>
              <a:rPr lang="en-US" sz="2400" dirty="0">
                <a:solidFill>
                  <a:srgbClr val="FFFFFF"/>
                </a:solidFill>
              </a:rPr>
              <a:t>AURDINO</a:t>
            </a:r>
            <a:r>
              <a:rPr lang="en-US" sz="2400" dirty="0">
                <a:solidFill>
                  <a:srgbClr val="FFFFFF"/>
                </a:solidFill>
                <a:latin typeface="Arial"/>
                <a:ea typeface="+mj-lt"/>
                <a:cs typeface="+mj-lt"/>
              </a:rPr>
              <a:t>?</a:t>
            </a: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GB" dirty="0">
                <a:ea typeface="+mj-lt"/>
                <a:cs typeface="+mj-lt"/>
              </a:rPr>
              <a:t>Arduino provides open-source electronics prototyping platforms based on flexible, easy-to-use hardware and software. Arduino prototyping platforms are intended for artists, designers, hobbyists, and anyone interested in creating interactive objects or environments. Arduino's prototyping platforms can sense the environment by receiving input from a variety of sensors and can affect their surroundings by controlling lights, motors, and other actuators. Arduino projects can be stand-alone or they can communicate with software running on a computer.</a:t>
            </a: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7" name="Picture 8" descr="Text&#10;&#10;Description automatically generated">
            <a:extLst>
              <a:ext uri="{FF2B5EF4-FFF2-40B4-BE49-F238E27FC236}">
                <a16:creationId xmlns:a16="http://schemas.microsoft.com/office/drawing/2014/main" id="{E382BE1C-E208-4D1B-9426-85D4BE1C4E19}"/>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8" name="Picture 10" descr="Graphical user interface, application&#10;&#10;Description automatically generated">
            <a:extLst>
              <a:ext uri="{FF2B5EF4-FFF2-40B4-BE49-F238E27FC236}">
                <a16:creationId xmlns:a16="http://schemas.microsoft.com/office/drawing/2014/main" id="{5AB15ADC-3AF7-4C0E-96B5-5B60F962AF00}"/>
              </a:ext>
            </a:extLst>
          </p:cNvPr>
          <p:cNvPicPr>
            <a:picLocks noChangeAspect="1"/>
          </p:cNvPicPr>
          <p:nvPr/>
        </p:nvPicPr>
        <p:blipFill>
          <a:blip r:embed="rId3"/>
          <a:stretch>
            <a:fillRect/>
          </a:stretch>
        </p:blipFill>
        <p:spPr>
          <a:xfrm>
            <a:off x="4828" y="3643910"/>
            <a:ext cx="4653418" cy="3209774"/>
          </a:xfrm>
          <a:prstGeom prst="rect">
            <a:avLst/>
          </a:prstGeom>
        </p:spPr>
      </p:pic>
    </p:spTree>
    <p:extLst>
      <p:ext uri="{BB962C8B-B14F-4D97-AF65-F5344CB8AC3E}">
        <p14:creationId xmlns:p14="http://schemas.microsoft.com/office/powerpoint/2010/main" val="99588263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solidFill>
                  <a:schemeClr val="tx1"/>
                </a:solidFill>
                <a:latin typeface="Century Gothic"/>
                <a:ea typeface="+mj-lt"/>
                <a:cs typeface="Arial"/>
              </a:rPr>
              <a:t>Interfacing</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of</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 8051</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with</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 DC Motors</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05105"/>
            <a:ext cx="6805229" cy="6024244"/>
          </a:xfrm>
        </p:spPr>
        <p:txBody>
          <a:bodyPr vert="horz" lIns="91440" tIns="45720" rIns="91440" bIns="45720" rtlCol="0" anchor="ctr">
            <a:normAutofit fontScale="92500" lnSpcReduction="20000"/>
          </a:bodyPr>
          <a:lstStyle/>
          <a:p>
            <a:pPr>
              <a:buClr>
                <a:srgbClr val="8AD0D6"/>
              </a:buClr>
            </a:pPr>
            <a:r>
              <a:rPr lang="en-US" dirty="0">
                <a:solidFill>
                  <a:srgbClr val="FF0000"/>
                </a:solidFill>
                <a:latin typeface="Arial"/>
                <a:ea typeface="+mj-lt"/>
                <a:cs typeface="Arial"/>
              </a:rPr>
              <a:t>DC Motors</a:t>
            </a:r>
            <a:endParaRPr lang="en-GB" dirty="0">
              <a:ea typeface="+mj-lt"/>
              <a:cs typeface="+mj-lt"/>
            </a:endParaRPr>
          </a:p>
          <a:p>
            <a:pPr>
              <a:spcBef>
                <a:spcPct val="20000"/>
              </a:spcBef>
              <a:buClr>
                <a:srgbClr val="8AD0D6"/>
              </a:buClr>
              <a:buFont typeface="Arial,Sans-Serif" charset="2"/>
              <a:buChar char="•"/>
            </a:pPr>
            <a:r>
              <a:rPr lang="en-US" i="1" dirty="0">
                <a:latin typeface="Arial"/>
                <a:cs typeface="Arial"/>
              </a:rPr>
              <a:t>The most common actuator in mobile robotics</a:t>
            </a:r>
            <a:endParaRPr lang="en-US" dirty="0">
              <a:ea typeface="+mj-lt"/>
              <a:cs typeface="+mj-lt"/>
            </a:endParaRPr>
          </a:p>
          <a:p>
            <a:pPr>
              <a:spcBef>
                <a:spcPct val="20000"/>
              </a:spcBef>
              <a:buClr>
                <a:srgbClr val="8AD0D6"/>
              </a:buClr>
              <a:buFont typeface="Arial,Sans-Serif" charset="2"/>
              <a:buChar char="•"/>
            </a:pPr>
            <a:r>
              <a:rPr lang="en-US" i="1" dirty="0">
                <a:latin typeface="Arial"/>
                <a:cs typeface="Arial"/>
              </a:rPr>
              <a:t> simple, cheap, and easy to use.</a:t>
            </a:r>
            <a:endParaRPr lang="en-US" dirty="0">
              <a:ea typeface="+mj-lt"/>
              <a:cs typeface="+mj-lt"/>
            </a:endParaRPr>
          </a:p>
          <a:p>
            <a:pPr>
              <a:spcBef>
                <a:spcPct val="20000"/>
              </a:spcBef>
              <a:buClr>
                <a:srgbClr val="8AD0D6"/>
              </a:buClr>
              <a:buFont typeface="Arial,Sans-Serif" charset="2"/>
              <a:buChar char="•"/>
            </a:pPr>
            <a:r>
              <a:rPr lang="en-US" i="1" dirty="0">
                <a:latin typeface="Arial"/>
                <a:cs typeface="Arial"/>
              </a:rPr>
              <a:t> come in a great variety of sizes, to</a:t>
            </a:r>
            <a:endParaRPr lang="en-US" dirty="0">
              <a:ea typeface="+mj-lt"/>
              <a:cs typeface="+mj-lt"/>
            </a:endParaRPr>
          </a:p>
          <a:p>
            <a:pPr marL="0" indent="0">
              <a:spcBef>
                <a:spcPct val="20000"/>
              </a:spcBef>
              <a:buClr>
                <a:srgbClr val="8AD0D6"/>
              </a:buClr>
              <a:buNone/>
            </a:pPr>
            <a:r>
              <a:rPr lang="en-US" i="1" dirty="0">
                <a:latin typeface="Arial"/>
                <a:cs typeface="Arial"/>
              </a:rPr>
              <a:t>accommodate different robots and tasks.</a:t>
            </a:r>
            <a:endParaRPr lang="en-US" dirty="0"/>
          </a:p>
          <a:p>
            <a:pPr marL="0" indent="0">
              <a:spcBef>
                <a:spcPct val="20000"/>
              </a:spcBef>
              <a:buClr>
                <a:srgbClr val="8AD0D6"/>
              </a:buClr>
              <a:buNone/>
            </a:pPr>
            <a:r>
              <a:rPr lang="en-US" dirty="0">
                <a:solidFill>
                  <a:schemeClr val="tx1">
                    <a:lumMod val="95000"/>
                    <a:lumOff val="5000"/>
                  </a:schemeClr>
                </a:solidFill>
                <a:latin typeface="Arial"/>
                <a:cs typeface="Arial"/>
              </a:rPr>
              <a:t>As the name suggests, a motor which uses a DC (Direct Current) power, can run in both directions, speed Controllable.</a:t>
            </a:r>
            <a:endParaRPr lang="en-US" dirty="0">
              <a:solidFill>
                <a:schemeClr val="tx1">
                  <a:lumMod val="95000"/>
                  <a:lumOff val="5000"/>
                </a:schemeClr>
              </a:solidFill>
              <a:latin typeface="Century Gothic"/>
              <a:cs typeface="Arial"/>
            </a:endParaRPr>
          </a:p>
          <a:p>
            <a:pPr marL="0" indent="0">
              <a:spcBef>
                <a:spcPct val="20000"/>
              </a:spcBef>
              <a:buNone/>
            </a:pPr>
            <a:r>
              <a:rPr lang="en-US" dirty="0">
                <a:solidFill>
                  <a:srgbClr val="FF0000"/>
                </a:solidFill>
                <a:latin typeface="Century Gothic"/>
                <a:cs typeface="Arial"/>
              </a:rPr>
              <a:t>Principles</a:t>
            </a:r>
            <a:r>
              <a:rPr lang="en-US" dirty="0">
                <a:solidFill>
                  <a:srgbClr val="FF0000"/>
                </a:solidFill>
                <a:latin typeface="Century Gothic"/>
                <a:ea typeface="+mj-lt"/>
                <a:cs typeface="Arial"/>
              </a:rPr>
              <a:t> of Operation</a:t>
            </a:r>
            <a:endParaRPr lang="en-US">
              <a:latin typeface="Century Gothic"/>
              <a:ea typeface="+mj-lt"/>
              <a:cs typeface="+mj-lt"/>
            </a:endParaRPr>
          </a:p>
          <a:p>
            <a:pPr>
              <a:lnSpc>
                <a:spcPct val="90000"/>
              </a:lnSpc>
              <a:spcBef>
                <a:spcPct val="20000"/>
              </a:spcBef>
              <a:buClr>
                <a:srgbClr val="8AD0D6"/>
              </a:buClr>
              <a:buFont typeface="Arial,Sans-Serif"/>
              <a:buChar char="•"/>
            </a:pPr>
            <a:r>
              <a:rPr lang="en-US" dirty="0">
                <a:latin typeface="Arial"/>
                <a:ea typeface="+mj-lt"/>
                <a:cs typeface="Arial"/>
              </a:rPr>
              <a:t>DC motors convert electrical into mechanical energy.</a:t>
            </a:r>
            <a:endParaRPr lang="en-US" dirty="0">
              <a:ea typeface="+mj-lt"/>
              <a:cs typeface="+mj-lt"/>
            </a:endParaRPr>
          </a:p>
          <a:p>
            <a:pPr>
              <a:lnSpc>
                <a:spcPct val="90000"/>
              </a:lnSpc>
              <a:spcBef>
                <a:spcPct val="20000"/>
              </a:spcBef>
              <a:buClr>
                <a:srgbClr val="8AD0D6"/>
              </a:buClr>
              <a:buFont typeface="Arial,Sans-Serif"/>
              <a:buChar char="•"/>
            </a:pPr>
            <a:r>
              <a:rPr lang="en-US" dirty="0">
                <a:ea typeface="+mj-lt"/>
                <a:cs typeface="+mj-lt"/>
              </a:rPr>
              <a:t> </a:t>
            </a:r>
            <a:r>
              <a:rPr lang="en-US" dirty="0">
                <a:latin typeface="Arial"/>
                <a:ea typeface="+mj-lt"/>
                <a:cs typeface="Arial"/>
              </a:rPr>
              <a:t>They consist of permanent magnets and loops of wire inside.</a:t>
            </a:r>
            <a:endParaRPr lang="en-US" dirty="0">
              <a:ea typeface="+mj-lt"/>
              <a:cs typeface="+mj-lt"/>
            </a:endParaRPr>
          </a:p>
          <a:p>
            <a:pPr>
              <a:lnSpc>
                <a:spcPct val="90000"/>
              </a:lnSpc>
              <a:spcBef>
                <a:spcPct val="20000"/>
              </a:spcBef>
              <a:buClr>
                <a:srgbClr val="8AD0D6"/>
              </a:buClr>
              <a:buFont typeface="Arial,Sans-Serif"/>
              <a:buChar char="•"/>
            </a:pPr>
            <a:r>
              <a:rPr lang="en-US" dirty="0">
                <a:ea typeface="+mj-lt"/>
                <a:cs typeface="+mj-lt"/>
              </a:rPr>
              <a:t> </a:t>
            </a:r>
            <a:r>
              <a:rPr lang="en-US" dirty="0">
                <a:latin typeface="Arial"/>
                <a:ea typeface="+mj-lt"/>
                <a:cs typeface="Arial"/>
              </a:rPr>
              <a:t>When current is applied, the wire loops generate a magnetic field, which reacts against the outside field of the static magnets.</a:t>
            </a:r>
            <a:endParaRPr lang="en-US" dirty="0">
              <a:ea typeface="+mj-lt"/>
              <a:cs typeface="+mj-lt"/>
            </a:endParaRPr>
          </a:p>
          <a:p>
            <a:pPr>
              <a:lnSpc>
                <a:spcPct val="90000"/>
              </a:lnSpc>
              <a:spcBef>
                <a:spcPct val="20000"/>
              </a:spcBef>
              <a:buClr>
                <a:srgbClr val="8AD0D6"/>
              </a:buClr>
              <a:buFont typeface="Arial,Sans-Serif"/>
              <a:buChar char="•"/>
            </a:pPr>
            <a:r>
              <a:rPr lang="en-US" dirty="0">
                <a:ea typeface="+mj-lt"/>
                <a:cs typeface="+mj-lt"/>
              </a:rPr>
              <a:t> </a:t>
            </a:r>
            <a:r>
              <a:rPr lang="en-US" dirty="0">
                <a:latin typeface="Arial"/>
                <a:ea typeface="+mj-lt"/>
                <a:cs typeface="Arial"/>
              </a:rPr>
              <a:t>The interaction of the fields produces the movement of the shaft/armature.</a:t>
            </a:r>
            <a:endParaRPr lang="en-US" dirty="0">
              <a:ea typeface="+mj-lt"/>
              <a:cs typeface="+mj-lt"/>
            </a:endParaRPr>
          </a:p>
          <a:p>
            <a:pPr>
              <a:lnSpc>
                <a:spcPct val="90000"/>
              </a:lnSpc>
              <a:spcBef>
                <a:spcPct val="20000"/>
              </a:spcBef>
              <a:buClr>
                <a:srgbClr val="8AD0D6"/>
              </a:buClr>
              <a:buFont typeface="Arial,Sans-Serif"/>
              <a:buChar char="•"/>
            </a:pPr>
            <a:r>
              <a:rPr lang="en-US" dirty="0">
                <a:ea typeface="+mj-lt"/>
                <a:cs typeface="+mj-lt"/>
              </a:rPr>
              <a:t> </a:t>
            </a:r>
            <a:r>
              <a:rPr lang="en-US" dirty="0">
                <a:latin typeface="Arial"/>
                <a:ea typeface="+mj-lt"/>
                <a:cs typeface="Arial"/>
              </a:rPr>
              <a:t>Thus, electromagnetic energy becomes motion.</a:t>
            </a:r>
            <a:endParaRPr lang="en-US" dirty="0">
              <a:ea typeface="+mj-lt"/>
              <a:cs typeface="+mj-lt"/>
            </a:endParaRPr>
          </a:p>
          <a:p>
            <a:pPr marL="0" indent="0">
              <a:spcBef>
                <a:spcPct val="20000"/>
              </a:spcBef>
              <a:buNone/>
            </a:pPr>
            <a:r>
              <a:rPr lang="en-US" dirty="0">
                <a:solidFill>
                  <a:srgbClr val="FF0000"/>
                </a:solidFill>
                <a:latin typeface="Century Gothic"/>
                <a:ea typeface="+mj-lt"/>
                <a:cs typeface="Arial"/>
              </a:rPr>
              <a:t>DC Motor Working</a:t>
            </a:r>
            <a:endParaRPr lang="en-US" dirty="0">
              <a:latin typeface="Century Gothic"/>
            </a:endParaRPr>
          </a:p>
          <a:p>
            <a:pPr marL="274320" indent="-274320">
              <a:spcBef>
                <a:spcPct val="20000"/>
              </a:spcBef>
              <a:buClr>
                <a:srgbClr val="8AD0D6"/>
              </a:buClr>
              <a:buFont typeface="'Wingdings 2',Sans-Serif" charset="2"/>
              <a:buChar char=""/>
            </a:pPr>
            <a:r>
              <a:rPr lang="en-US" dirty="0">
                <a:latin typeface="Arial"/>
                <a:cs typeface="Arial"/>
              </a:rPr>
              <a:t>Direction of rotation controlled by polarity of current / voltage</a:t>
            </a:r>
            <a:endParaRPr lang="en-US" dirty="0">
              <a:ea typeface="+mj-lt"/>
              <a:cs typeface="+mj-lt"/>
            </a:endParaRPr>
          </a:p>
          <a:p>
            <a:pPr marL="274320" indent="-274320">
              <a:spcBef>
                <a:spcPct val="20000"/>
              </a:spcBef>
              <a:buClr>
                <a:srgbClr val="8AD0D6"/>
              </a:buClr>
              <a:buFont typeface="'Wingdings 2',Sans-Serif" charset="2"/>
              <a:buChar char=""/>
            </a:pPr>
            <a:r>
              <a:rPr lang="en-US" dirty="0">
                <a:latin typeface="Arial"/>
                <a:cs typeface="Arial"/>
              </a:rPr>
              <a:t>Speed of rotation controlled by average energy (power) fed to the motor</a:t>
            </a:r>
            <a:endParaRPr lang="en-US" dirty="0">
              <a:ea typeface="+mj-lt"/>
              <a:cs typeface="+mj-lt"/>
            </a:endParaRPr>
          </a:p>
          <a:p>
            <a:pPr>
              <a:spcBef>
                <a:spcPct val="20000"/>
              </a:spcBef>
              <a:buClr>
                <a:srgbClr val="8AD0D6"/>
              </a:buClr>
            </a:pPr>
            <a:endParaRPr lang="en-US" dirty="0"/>
          </a:p>
          <a:p>
            <a:pPr>
              <a:buClr>
                <a:srgbClr val="8AD0D6"/>
              </a:buClr>
            </a:pP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3848477670"/>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solidFill>
                  <a:schemeClr val="tx1"/>
                </a:solidFill>
                <a:latin typeface="Century Gothic"/>
                <a:ea typeface="+mj-lt"/>
                <a:cs typeface="Arial"/>
              </a:rPr>
              <a:t>PWM</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6605204" cy="6052819"/>
          </a:xfrm>
        </p:spPr>
        <p:txBody>
          <a:bodyPr vert="horz" lIns="91440" tIns="45720" rIns="91440" bIns="45720" rtlCol="0" anchor="ctr">
            <a:normAutofit fontScale="70000" lnSpcReduction="20000"/>
          </a:bodyPr>
          <a:lstStyle/>
          <a:p>
            <a:pPr>
              <a:spcBef>
                <a:spcPct val="20000"/>
              </a:spcBef>
              <a:buClr>
                <a:srgbClr val="8AD0D6"/>
              </a:buClr>
              <a:buFont typeface="Arial,Sans-Serif" charset="2"/>
              <a:buChar char="•"/>
            </a:pPr>
            <a:r>
              <a:rPr lang="en-US" dirty="0">
                <a:latin typeface="Arial"/>
                <a:ea typeface="+mj-lt"/>
                <a:cs typeface="Arial"/>
              </a:rPr>
              <a:t>Pulse width modulation is a technique for reducing the amount of power delivered to a DC motor. </a:t>
            </a:r>
            <a:endParaRPr lang="en-US" dirty="0">
              <a:ea typeface="+mj-lt"/>
              <a:cs typeface="+mj-lt"/>
            </a:endParaRPr>
          </a:p>
          <a:p>
            <a:pPr>
              <a:spcBef>
                <a:spcPct val="20000"/>
              </a:spcBef>
              <a:buClr>
                <a:srgbClr val="8AD0D6"/>
              </a:buClr>
              <a:buFont typeface="Arial,Sans-Serif" charset="2"/>
              <a:buChar char="•"/>
            </a:pPr>
            <a:r>
              <a:rPr lang="en-US" dirty="0">
                <a:latin typeface="Arial"/>
                <a:cs typeface="Arial"/>
              </a:rPr>
              <a:t>Instead of reducing the voltage operating the motor (which would reduce its power), the motor's power supply is rapidly switched on and off. </a:t>
            </a:r>
            <a:endParaRPr lang="en-US" dirty="0">
              <a:ea typeface="+mj-lt"/>
              <a:cs typeface="+mj-lt"/>
            </a:endParaRPr>
          </a:p>
          <a:p>
            <a:pPr>
              <a:spcBef>
                <a:spcPct val="20000"/>
              </a:spcBef>
              <a:buClr>
                <a:srgbClr val="8AD0D6"/>
              </a:buClr>
              <a:buFont typeface="Arial,Sans-Serif" charset="2"/>
              <a:buChar char="•"/>
            </a:pPr>
            <a:r>
              <a:rPr lang="en-US" dirty="0">
                <a:latin typeface="Arial"/>
                <a:ea typeface="+mj-lt"/>
                <a:cs typeface="Arial"/>
              </a:rPr>
              <a:t>The percentage of time that the power is on determines the percentage of full operating power that is accomplished. </a:t>
            </a:r>
          </a:p>
          <a:p>
            <a:pPr>
              <a:buClr>
                <a:srgbClr val="8AD0D6"/>
              </a:buClr>
            </a:pPr>
            <a:r>
              <a:rPr lang="en-US" dirty="0">
                <a:solidFill>
                  <a:srgbClr val="FF0000"/>
                </a:solidFill>
                <a:latin typeface="Century Gothic"/>
                <a:cs typeface="Arial"/>
              </a:rPr>
              <a:t>Program to run dc motor with PWM</a:t>
            </a:r>
          </a:p>
          <a:p>
            <a:pPr>
              <a:buClr>
                <a:srgbClr val="8AD0D6"/>
              </a:buClr>
            </a:pPr>
            <a:endParaRPr lang="en-US" dirty="0">
              <a:solidFill>
                <a:srgbClr val="FF0000"/>
              </a:solidFill>
              <a:latin typeface="Century Gothic"/>
              <a:cs typeface="Arial"/>
            </a:endParaRPr>
          </a:p>
          <a:p>
            <a:pPr marL="0" indent="0">
              <a:spcBef>
                <a:spcPts val="0"/>
              </a:spcBef>
              <a:buClr>
                <a:srgbClr val="8AD0D6"/>
              </a:buClr>
              <a:buNone/>
            </a:pPr>
            <a:r>
              <a:rPr lang="en-US" dirty="0">
                <a:latin typeface="Arial"/>
                <a:cs typeface="Arial"/>
              </a:rPr>
              <a:t>#include&lt;reg51.h&gt;</a:t>
            </a:r>
            <a:endParaRPr lang="en-US" dirty="0">
              <a:ea typeface="+mj-lt"/>
              <a:cs typeface="+mj-lt"/>
            </a:endParaRPr>
          </a:p>
          <a:p>
            <a:pPr marL="0" indent="0">
              <a:spcBef>
                <a:spcPts val="0"/>
              </a:spcBef>
              <a:buClr>
                <a:srgbClr val="8AD0D6"/>
              </a:buClr>
              <a:buNone/>
            </a:pPr>
            <a:r>
              <a:rPr lang="en-US" dirty="0">
                <a:latin typeface="Arial"/>
                <a:cs typeface="Arial"/>
              </a:rPr>
              <a:t>#include&lt;intrins.h&gt; </a:t>
            </a:r>
            <a:endParaRPr lang="en-US" dirty="0">
              <a:ea typeface="+mj-lt"/>
              <a:cs typeface="+mj-lt"/>
            </a:endParaRPr>
          </a:p>
          <a:p>
            <a:pPr marL="0" indent="0">
              <a:spcBef>
                <a:spcPts val="0"/>
              </a:spcBef>
              <a:buClr>
                <a:srgbClr val="8AD0D6"/>
              </a:buClr>
              <a:buNone/>
            </a:pPr>
            <a:r>
              <a:rPr lang="en-US" dirty="0" err="1">
                <a:latin typeface="Arial"/>
                <a:cs typeface="Arial"/>
              </a:rPr>
              <a:t>sbit</a:t>
            </a:r>
            <a:r>
              <a:rPr lang="en-US" dirty="0">
                <a:latin typeface="Arial"/>
                <a:cs typeface="Arial"/>
              </a:rPr>
              <a:t> </a:t>
            </a:r>
            <a:r>
              <a:rPr lang="en-US" dirty="0" err="1">
                <a:latin typeface="Arial"/>
                <a:cs typeface="Arial"/>
              </a:rPr>
              <a:t>dc_motor</a:t>
            </a:r>
            <a:r>
              <a:rPr lang="en-US" dirty="0">
                <a:latin typeface="Arial"/>
                <a:cs typeface="Arial"/>
              </a:rPr>
              <a:t> = P0^0;</a:t>
            </a:r>
            <a:endParaRPr lang="en-US" dirty="0">
              <a:ea typeface="+mj-lt"/>
              <a:cs typeface="+mj-lt"/>
            </a:endParaRPr>
          </a:p>
          <a:p>
            <a:pPr marL="0" indent="0">
              <a:spcBef>
                <a:spcPts val="0"/>
              </a:spcBef>
              <a:buClr>
                <a:srgbClr val="8AD0D6"/>
              </a:buClr>
              <a:buNone/>
            </a:pPr>
            <a:r>
              <a:rPr lang="en-US" dirty="0">
                <a:latin typeface="Arial"/>
                <a:cs typeface="Arial"/>
              </a:rPr>
              <a:t>void delay(int num)</a:t>
            </a:r>
            <a:endParaRPr lang="en-US" dirty="0">
              <a:ea typeface="+mj-lt"/>
              <a:cs typeface="+mj-lt"/>
            </a:endParaRPr>
          </a:p>
          <a:p>
            <a:pPr marL="0" indent="0">
              <a:spcBef>
                <a:spcPts val="0"/>
              </a:spcBef>
              <a:buClr>
                <a:srgbClr val="8AD0D6"/>
              </a:buClr>
              <a:buNone/>
            </a:pPr>
            <a:r>
              <a:rPr lang="en-US" dirty="0">
                <a:latin typeface="Arial"/>
                <a:cs typeface="Arial"/>
              </a:rPr>
              <a:t>{</a:t>
            </a:r>
            <a:endParaRPr lang="en-US" dirty="0">
              <a:ea typeface="+mj-lt"/>
              <a:cs typeface="+mj-lt"/>
            </a:endParaRPr>
          </a:p>
          <a:p>
            <a:pPr marL="0" indent="0">
              <a:spcBef>
                <a:spcPts val="0"/>
              </a:spcBef>
              <a:buClr>
                <a:srgbClr val="8AD0D6"/>
              </a:buClr>
              <a:buNone/>
            </a:pPr>
            <a:r>
              <a:rPr lang="en-US" dirty="0">
                <a:latin typeface="Arial"/>
                <a:cs typeface="Arial"/>
              </a:rPr>
              <a:t>   int </a:t>
            </a:r>
            <a:r>
              <a:rPr lang="en-US" dirty="0" err="1">
                <a:latin typeface="Arial"/>
                <a:cs typeface="Arial"/>
              </a:rPr>
              <a:t>a,b</a:t>
            </a:r>
            <a:r>
              <a:rPr lang="en-US" dirty="0">
                <a:latin typeface="Arial"/>
                <a:cs typeface="Arial"/>
              </a:rPr>
              <a:t>;</a:t>
            </a:r>
            <a:endParaRPr lang="en-US" dirty="0">
              <a:ea typeface="+mj-lt"/>
              <a:cs typeface="+mj-lt"/>
            </a:endParaRPr>
          </a:p>
          <a:p>
            <a:pPr marL="0" indent="0">
              <a:spcBef>
                <a:spcPts val="0"/>
              </a:spcBef>
              <a:buClr>
                <a:srgbClr val="8AD0D6"/>
              </a:buClr>
              <a:buNone/>
            </a:pPr>
            <a:r>
              <a:rPr lang="en-US" dirty="0">
                <a:latin typeface="Arial"/>
                <a:cs typeface="Arial"/>
              </a:rPr>
              <a:t>   for(b=0; b&lt;num; b++)</a:t>
            </a:r>
            <a:endParaRPr lang="en-US" dirty="0">
              <a:ea typeface="+mj-lt"/>
              <a:cs typeface="+mj-lt"/>
            </a:endParaRPr>
          </a:p>
          <a:p>
            <a:pPr marL="0" indent="0">
              <a:spcBef>
                <a:spcPts val="0"/>
              </a:spcBef>
              <a:buClr>
                <a:srgbClr val="8AD0D6"/>
              </a:buClr>
              <a:buNone/>
            </a:pPr>
            <a:r>
              <a:rPr lang="en-US" dirty="0">
                <a:latin typeface="Arial"/>
                <a:cs typeface="Arial"/>
              </a:rPr>
              <a:t>       for(a=0;a&lt;=140;a++)</a:t>
            </a:r>
            <a:endParaRPr lang="en-US" dirty="0">
              <a:ea typeface="+mj-lt"/>
              <a:cs typeface="+mj-lt"/>
            </a:endParaRPr>
          </a:p>
          <a:p>
            <a:pPr marL="0" indent="0">
              <a:spcBef>
                <a:spcPts val="0"/>
              </a:spcBef>
              <a:buClr>
                <a:srgbClr val="8AD0D6"/>
              </a:buClr>
              <a:buNone/>
            </a:pPr>
            <a:r>
              <a:rPr lang="en-US" dirty="0">
                <a:latin typeface="Arial"/>
                <a:cs typeface="Arial"/>
              </a:rPr>
              <a:t>_</a:t>
            </a:r>
            <a:r>
              <a:rPr lang="en-US" dirty="0" err="1">
                <a:latin typeface="Arial"/>
                <a:cs typeface="Arial"/>
              </a:rPr>
              <a:t>nop</a:t>
            </a:r>
            <a:r>
              <a:rPr lang="en-US" dirty="0">
                <a:latin typeface="Arial"/>
                <a:cs typeface="Arial"/>
              </a:rPr>
              <a:t>_();</a:t>
            </a:r>
            <a:endParaRPr lang="en-US" dirty="0">
              <a:ea typeface="+mj-lt"/>
              <a:cs typeface="+mj-lt"/>
            </a:endParaRPr>
          </a:p>
          <a:p>
            <a:pPr marL="0" indent="0">
              <a:spcBef>
                <a:spcPts val="0"/>
              </a:spcBef>
              <a:buClr>
                <a:srgbClr val="8AD0D6"/>
              </a:buClr>
              <a:buNone/>
            </a:pPr>
            <a:r>
              <a:rPr lang="en-US" dirty="0">
                <a:latin typeface="Arial"/>
                <a:cs typeface="Arial"/>
              </a:rPr>
              <a:t>}</a:t>
            </a:r>
            <a:endParaRPr lang="en-US" dirty="0">
              <a:ea typeface="+mj-lt"/>
              <a:cs typeface="+mj-lt"/>
            </a:endParaRPr>
          </a:p>
          <a:p>
            <a:pPr marL="0" indent="0">
              <a:spcBef>
                <a:spcPts val="0"/>
              </a:spcBef>
              <a:buClr>
                <a:srgbClr val="8AD0D6"/>
              </a:buClr>
              <a:buNone/>
            </a:pPr>
            <a:r>
              <a:rPr lang="en-US" dirty="0">
                <a:ea typeface="+mj-lt"/>
                <a:cs typeface="+mj-lt"/>
              </a:rPr>
              <a:t>void PWM(unsigned char Ton)</a:t>
            </a:r>
          </a:p>
          <a:p>
            <a:pPr marL="0" indent="0">
              <a:spcBef>
                <a:spcPts val="0"/>
              </a:spcBef>
              <a:buClr>
                <a:srgbClr val="8AD0D6"/>
              </a:buClr>
              <a:buNone/>
            </a:pPr>
            <a:r>
              <a:rPr lang="en-US" dirty="0">
                <a:ea typeface="+mj-lt"/>
                <a:cs typeface="+mj-lt"/>
              </a:rPr>
              <a:t>{</a:t>
            </a:r>
          </a:p>
          <a:p>
            <a:pPr marL="0" indent="0">
              <a:spcBef>
                <a:spcPts val="0"/>
              </a:spcBef>
              <a:buClr>
                <a:srgbClr val="8AD0D6"/>
              </a:buClr>
              <a:buNone/>
            </a:pPr>
            <a:r>
              <a:rPr lang="en-US" dirty="0" err="1">
                <a:ea typeface="+mj-lt"/>
                <a:cs typeface="+mj-lt"/>
              </a:rPr>
              <a:t>dc_motor</a:t>
            </a:r>
            <a:r>
              <a:rPr lang="en-US" dirty="0">
                <a:ea typeface="+mj-lt"/>
                <a:cs typeface="+mj-lt"/>
              </a:rPr>
              <a:t>=1; </a:t>
            </a:r>
            <a:r>
              <a:rPr lang="en-US" dirty="0">
                <a:latin typeface="Arial"/>
                <a:cs typeface="Arial"/>
              </a:rPr>
              <a:t>//    motor ON</a:t>
            </a:r>
            <a:endParaRPr lang="en-US" dirty="0">
              <a:ea typeface="+mj-lt"/>
              <a:cs typeface="+mj-lt"/>
            </a:endParaRPr>
          </a:p>
          <a:p>
            <a:pPr marL="0" indent="0">
              <a:spcBef>
                <a:spcPts val="0"/>
              </a:spcBef>
              <a:buClr>
                <a:srgbClr val="8AD0D6"/>
              </a:buClr>
              <a:buNone/>
            </a:pPr>
            <a:r>
              <a:rPr lang="en-US" dirty="0">
                <a:ea typeface="+mj-lt"/>
                <a:cs typeface="+mj-lt"/>
              </a:rPr>
              <a:t>delay(Ton);</a:t>
            </a:r>
          </a:p>
          <a:p>
            <a:pPr marL="0" indent="0">
              <a:spcBef>
                <a:spcPts val="0"/>
              </a:spcBef>
              <a:buClr>
                <a:srgbClr val="8AD0D6"/>
              </a:buClr>
              <a:buNone/>
            </a:pPr>
            <a:r>
              <a:rPr lang="en-US" dirty="0" err="1">
                <a:ea typeface="+mj-lt"/>
                <a:cs typeface="+mj-lt"/>
              </a:rPr>
              <a:t>dc_motor</a:t>
            </a:r>
            <a:r>
              <a:rPr lang="en-US" dirty="0">
                <a:ea typeface="+mj-lt"/>
                <a:cs typeface="+mj-lt"/>
              </a:rPr>
              <a:t>=0; </a:t>
            </a:r>
            <a:r>
              <a:rPr lang="en-US" dirty="0">
                <a:latin typeface="Arial"/>
                <a:cs typeface="Arial"/>
              </a:rPr>
              <a:t>//     motor OFF </a:t>
            </a:r>
            <a:endParaRPr lang="en-US" dirty="0">
              <a:ea typeface="+mj-lt"/>
              <a:cs typeface="+mj-lt"/>
            </a:endParaRPr>
          </a:p>
          <a:p>
            <a:pPr marL="0" indent="0">
              <a:spcBef>
                <a:spcPts val="0"/>
              </a:spcBef>
              <a:buClr>
                <a:srgbClr val="8AD0D6"/>
              </a:buClr>
              <a:buNone/>
            </a:pPr>
            <a:r>
              <a:rPr lang="en-US" dirty="0">
                <a:ea typeface="+mj-lt"/>
                <a:cs typeface="+mj-lt"/>
              </a:rPr>
              <a:t>delay(100-Ton);</a:t>
            </a:r>
          </a:p>
          <a:p>
            <a:pPr marL="0" indent="0">
              <a:spcBef>
                <a:spcPts val="0"/>
              </a:spcBef>
              <a:buClr>
                <a:srgbClr val="8AD0D6"/>
              </a:buClr>
              <a:buNone/>
            </a:pPr>
            <a:r>
              <a:rPr lang="en-US" dirty="0">
                <a:ea typeface="+mj-lt"/>
                <a:cs typeface="+mj-lt"/>
              </a:rPr>
              <a:t>}</a:t>
            </a:r>
          </a:p>
          <a:p>
            <a:pPr marL="0" indent="0">
              <a:spcBef>
                <a:spcPts val="0"/>
              </a:spcBef>
              <a:buClr>
                <a:srgbClr val="8AD0D6"/>
              </a:buClr>
              <a:buNone/>
            </a:pPr>
            <a:r>
              <a:rPr lang="en-US" dirty="0">
                <a:latin typeface="Arial"/>
                <a:cs typeface="Arial"/>
              </a:rPr>
              <a:t>void main()</a:t>
            </a:r>
            <a:endParaRPr lang="en-US" dirty="0">
              <a:ea typeface="+mj-lt"/>
              <a:cs typeface="+mj-lt"/>
            </a:endParaRPr>
          </a:p>
          <a:p>
            <a:pPr marL="0" indent="0">
              <a:spcBef>
                <a:spcPts val="0"/>
              </a:spcBef>
              <a:buClr>
                <a:srgbClr val="8AD0D6"/>
              </a:buClr>
              <a:buNone/>
            </a:pPr>
            <a:r>
              <a:rPr lang="en-US" dirty="0">
                <a:latin typeface="Arial"/>
                <a:cs typeface="Arial"/>
              </a:rPr>
              <a:t>{</a:t>
            </a:r>
            <a:endParaRPr lang="en-US" dirty="0">
              <a:ea typeface="+mj-lt"/>
              <a:cs typeface="+mj-lt"/>
            </a:endParaRPr>
          </a:p>
          <a:p>
            <a:pPr marL="0" indent="0">
              <a:spcBef>
                <a:spcPts val="0"/>
              </a:spcBef>
              <a:buClr>
                <a:srgbClr val="8AD0D6"/>
              </a:buClr>
              <a:buNone/>
            </a:pPr>
            <a:r>
              <a:rPr lang="en-US" dirty="0">
                <a:latin typeface="Arial"/>
                <a:cs typeface="Arial"/>
              </a:rPr>
              <a:t>while(1)</a:t>
            </a:r>
            <a:endParaRPr lang="en-US" dirty="0">
              <a:ea typeface="+mj-lt"/>
              <a:cs typeface="+mj-lt"/>
            </a:endParaRPr>
          </a:p>
          <a:p>
            <a:pPr marL="457200" lvl="1" indent="0">
              <a:spcBef>
                <a:spcPts val="0"/>
              </a:spcBef>
              <a:buClr>
                <a:srgbClr val="8AD0D6"/>
              </a:buClr>
              <a:buNone/>
            </a:pPr>
            <a:r>
              <a:rPr lang="en-US" dirty="0">
                <a:latin typeface="Arial"/>
                <a:cs typeface="Arial"/>
              </a:rPr>
              <a:t>{</a:t>
            </a:r>
            <a:endParaRPr lang="en-US" dirty="0">
              <a:ea typeface="+mj-lt"/>
              <a:cs typeface="+mj-lt"/>
            </a:endParaRPr>
          </a:p>
          <a:p>
            <a:pPr marL="457200" lvl="1" indent="0">
              <a:spcBef>
                <a:spcPts val="0"/>
              </a:spcBef>
              <a:buClr>
                <a:srgbClr val="8AD0D6"/>
              </a:buClr>
              <a:buNone/>
            </a:pPr>
            <a:r>
              <a:rPr lang="en-US" dirty="0">
                <a:latin typeface="Arial"/>
                <a:cs typeface="Arial"/>
              </a:rPr>
              <a:t>PWM(50);</a:t>
            </a:r>
            <a:endParaRPr lang="en-US" dirty="0">
              <a:ea typeface="+mj-lt"/>
              <a:cs typeface="+mj-lt"/>
            </a:endParaRPr>
          </a:p>
          <a:p>
            <a:pPr marL="457200" lvl="1" indent="0">
              <a:spcBef>
                <a:spcPts val="0"/>
              </a:spcBef>
              <a:buClr>
                <a:srgbClr val="8AD0D6"/>
              </a:buClr>
              <a:buNone/>
            </a:pPr>
            <a:r>
              <a:rPr lang="en-US" dirty="0">
                <a:latin typeface="Arial"/>
                <a:cs typeface="Arial"/>
              </a:rPr>
              <a:t>}</a:t>
            </a:r>
            <a:endParaRPr lang="en-US" dirty="0">
              <a:ea typeface="+mj-lt"/>
              <a:cs typeface="+mj-lt"/>
            </a:endParaRPr>
          </a:p>
          <a:p>
            <a:pPr marL="0" indent="0">
              <a:spcBef>
                <a:spcPts val="0"/>
              </a:spcBef>
              <a:buClr>
                <a:srgbClr val="8AD0D6"/>
              </a:buClr>
              <a:buNone/>
            </a:pPr>
            <a:r>
              <a:rPr lang="en-US" dirty="0">
                <a:latin typeface="Arial"/>
                <a:cs typeface="Arial"/>
              </a:rPr>
              <a:t>}</a:t>
            </a: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74588334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solidFill>
                  <a:schemeClr val="tx1"/>
                </a:solidFill>
                <a:latin typeface="Century Gothic"/>
                <a:ea typeface="+mj-lt"/>
                <a:cs typeface="Arial"/>
              </a:rPr>
              <a:t>Interfacing</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of</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 8051</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 with</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 Stepper motor</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4720999" y="824230"/>
            <a:ext cx="6595679" cy="5919469"/>
          </a:xfrm>
        </p:spPr>
        <p:txBody>
          <a:bodyPr vert="horz" lIns="91440" tIns="45720" rIns="91440" bIns="45720" rtlCol="0" anchor="ctr">
            <a:normAutofit fontScale="70000" lnSpcReduction="20000"/>
          </a:bodyPr>
          <a:lstStyle/>
          <a:p>
            <a:pPr>
              <a:buClr>
                <a:srgbClr val="8AD0D6"/>
              </a:buClr>
            </a:pPr>
            <a:r>
              <a:rPr lang="en-US" dirty="0">
                <a:solidFill>
                  <a:srgbClr val="FF0000"/>
                </a:solidFill>
                <a:latin typeface="Century Gothic"/>
                <a:ea typeface="+mj-lt"/>
                <a:cs typeface="Arial"/>
              </a:rPr>
              <a:t>Stepper Motors</a:t>
            </a:r>
          </a:p>
          <a:p>
            <a:pPr>
              <a:spcBef>
                <a:spcPct val="20000"/>
              </a:spcBef>
              <a:buClr>
                <a:srgbClr val="8AD0D6"/>
              </a:buClr>
              <a:buFont typeface="Arial,Sans-Serif" charset="2"/>
              <a:buChar char="•"/>
            </a:pPr>
            <a:r>
              <a:rPr lang="en-US" dirty="0">
                <a:ea typeface="+mj-lt"/>
                <a:cs typeface="+mj-lt"/>
              </a:rPr>
              <a:t>Used for measured rotation</a:t>
            </a:r>
          </a:p>
          <a:p>
            <a:pPr>
              <a:spcBef>
                <a:spcPct val="20000"/>
              </a:spcBef>
              <a:buClr>
                <a:srgbClr val="8AD0D6"/>
              </a:buClr>
              <a:buFont typeface="Arial,Sans-Serif" charset="2"/>
              <a:buChar char="•"/>
            </a:pPr>
            <a:r>
              <a:rPr lang="en-US" dirty="0">
                <a:ea typeface="+mj-lt"/>
                <a:cs typeface="+mj-lt"/>
              </a:rPr>
              <a:t>Can be held at a particular position of the shaft</a:t>
            </a:r>
          </a:p>
          <a:p>
            <a:pPr>
              <a:spcBef>
                <a:spcPct val="20000"/>
              </a:spcBef>
              <a:buClr>
                <a:srgbClr val="8AD0D6"/>
              </a:buClr>
              <a:buFont typeface="Arial,Sans-Serif" charset="2"/>
              <a:buChar char="•"/>
            </a:pPr>
            <a:r>
              <a:rPr lang="en-US" dirty="0">
                <a:ea typeface="+mj-lt"/>
                <a:cs typeface="+mj-lt"/>
              </a:rPr>
              <a:t>Ideal for many autonomous robots requiring higher precision</a:t>
            </a:r>
          </a:p>
          <a:p>
            <a:pPr>
              <a:buClr>
                <a:srgbClr val="8AD0D6"/>
              </a:buClr>
            </a:pPr>
            <a:r>
              <a:rPr lang="en-US" dirty="0">
                <a:solidFill>
                  <a:srgbClr val="FF0000"/>
                </a:solidFill>
                <a:latin typeface="Century Gothic"/>
                <a:cs typeface="Arial"/>
              </a:rPr>
              <a:t>Stepper Motor Working</a:t>
            </a:r>
          </a:p>
          <a:p>
            <a:pPr marL="0" indent="0" algn="ctr">
              <a:spcBef>
                <a:spcPct val="50000"/>
              </a:spcBef>
              <a:buClr>
                <a:srgbClr val="8AD0D6"/>
              </a:buClr>
              <a:buNone/>
            </a:pPr>
            <a:r>
              <a:rPr lang="en-US" dirty="0">
                <a:ea typeface="+mj-lt"/>
                <a:cs typeface="+mj-lt"/>
              </a:rPr>
              <a:t>Stepping Sequences for Single Coil Excitation</a:t>
            </a:r>
          </a:p>
          <a:p>
            <a:pPr marL="0" indent="0" algn="ctr">
              <a:spcBef>
                <a:spcPct val="50000"/>
              </a:spcBef>
              <a:buClr>
                <a:srgbClr val="8AD0D6"/>
              </a:buClr>
              <a:buNone/>
            </a:pPr>
            <a:r>
              <a:rPr lang="en-US" dirty="0">
                <a:ea typeface="+mj-lt"/>
                <a:cs typeface="+mj-lt"/>
              </a:rPr>
              <a:t>Only one coil is active at a given instant of time</a:t>
            </a:r>
          </a:p>
          <a:p>
            <a:pPr marL="0" indent="0" algn="ctr">
              <a:spcBef>
                <a:spcPct val="50000"/>
              </a:spcBef>
              <a:buNone/>
            </a:pPr>
            <a:r>
              <a:rPr lang="en-US" dirty="0">
                <a:solidFill>
                  <a:srgbClr val="FF0000"/>
                </a:solidFill>
                <a:ea typeface="+mj-lt"/>
                <a:cs typeface="Arial"/>
              </a:rPr>
              <a:t>Program</a:t>
            </a:r>
            <a:r>
              <a:rPr lang="en-US" dirty="0">
                <a:solidFill>
                  <a:srgbClr val="FF0000"/>
                </a:solidFill>
                <a:latin typeface="Century Gothic"/>
                <a:cs typeface="Arial"/>
              </a:rPr>
              <a:t> to control the direction of stepper motor</a:t>
            </a:r>
            <a:endParaRPr lang="en-US" dirty="0"/>
          </a:p>
          <a:p>
            <a:pPr marL="0" indent="0">
              <a:spcBef>
                <a:spcPts val="0"/>
              </a:spcBef>
              <a:buNone/>
            </a:pPr>
            <a:r>
              <a:rPr lang="en-US" dirty="0">
                <a:latin typeface="Arial"/>
                <a:cs typeface="Arial"/>
              </a:rPr>
              <a:t>#include&lt;reg51.h&gt;</a:t>
            </a:r>
            <a:endParaRPr lang="en-US" dirty="0">
              <a:ea typeface="+mj-lt"/>
              <a:cs typeface="+mj-lt"/>
            </a:endParaRPr>
          </a:p>
          <a:p>
            <a:pPr marL="0" indent="0">
              <a:spcBef>
                <a:spcPts val="0"/>
              </a:spcBef>
              <a:buNone/>
            </a:pPr>
            <a:r>
              <a:rPr lang="en-US" dirty="0" err="1">
                <a:latin typeface="Arial"/>
                <a:cs typeface="Arial"/>
              </a:rPr>
              <a:t>sbit</a:t>
            </a:r>
            <a:r>
              <a:rPr lang="en-US" dirty="0">
                <a:latin typeface="Arial"/>
                <a:cs typeface="Arial"/>
              </a:rPr>
              <a:t> m1=P0^0;</a:t>
            </a:r>
            <a:endParaRPr lang="en-US" dirty="0">
              <a:ea typeface="+mj-lt"/>
              <a:cs typeface="+mj-lt"/>
            </a:endParaRPr>
          </a:p>
          <a:p>
            <a:pPr marL="0" indent="0">
              <a:spcBef>
                <a:spcPts val="0"/>
              </a:spcBef>
              <a:buNone/>
            </a:pPr>
            <a:r>
              <a:rPr lang="en-US" dirty="0" err="1">
                <a:latin typeface="Arial"/>
                <a:cs typeface="Arial"/>
              </a:rPr>
              <a:t>sbit</a:t>
            </a:r>
            <a:r>
              <a:rPr lang="en-US" dirty="0">
                <a:latin typeface="Arial"/>
                <a:cs typeface="Arial"/>
              </a:rPr>
              <a:t> m2=P0^1;</a:t>
            </a:r>
            <a:endParaRPr lang="en-US" dirty="0">
              <a:ea typeface="+mj-lt"/>
              <a:cs typeface="+mj-lt"/>
            </a:endParaRPr>
          </a:p>
          <a:p>
            <a:pPr marL="0" indent="0">
              <a:spcBef>
                <a:spcPts val="0"/>
              </a:spcBef>
              <a:buNone/>
            </a:pPr>
            <a:r>
              <a:rPr lang="en-US" dirty="0" err="1">
                <a:latin typeface="Arial"/>
                <a:cs typeface="Arial"/>
              </a:rPr>
              <a:t>sbit</a:t>
            </a:r>
            <a:r>
              <a:rPr lang="en-US" dirty="0">
                <a:latin typeface="Arial"/>
                <a:cs typeface="Arial"/>
              </a:rPr>
              <a:t> m3=P0^2;</a:t>
            </a:r>
            <a:endParaRPr lang="en-US" dirty="0">
              <a:ea typeface="+mj-lt"/>
              <a:cs typeface="+mj-lt"/>
            </a:endParaRPr>
          </a:p>
          <a:p>
            <a:pPr marL="0" indent="0">
              <a:spcBef>
                <a:spcPts val="0"/>
              </a:spcBef>
              <a:buNone/>
            </a:pPr>
            <a:r>
              <a:rPr lang="en-US" dirty="0" err="1">
                <a:latin typeface="Arial"/>
                <a:cs typeface="Arial"/>
              </a:rPr>
              <a:t>sbit</a:t>
            </a:r>
            <a:r>
              <a:rPr lang="en-US" dirty="0">
                <a:latin typeface="Arial"/>
                <a:cs typeface="Arial"/>
              </a:rPr>
              <a:t> m4=P0^3;</a:t>
            </a:r>
            <a:endParaRPr lang="en-US" dirty="0">
              <a:ea typeface="+mj-lt"/>
              <a:cs typeface="+mj-lt"/>
            </a:endParaRPr>
          </a:p>
          <a:p>
            <a:pPr marL="0" indent="0">
              <a:spcBef>
                <a:spcPts val="0"/>
              </a:spcBef>
              <a:buNone/>
            </a:pPr>
            <a:r>
              <a:rPr lang="en-US" dirty="0">
                <a:latin typeface="Arial"/>
                <a:cs typeface="Arial"/>
              </a:rPr>
              <a:t>void delay(unsigned int x)</a:t>
            </a:r>
            <a:endParaRPr lang="en-US" dirty="0">
              <a:ea typeface="+mj-lt"/>
              <a:cs typeface="+mj-lt"/>
            </a:endParaRPr>
          </a:p>
          <a:p>
            <a:pPr marL="0" indent="0">
              <a:spcBef>
                <a:spcPts val="0"/>
              </a:spcBef>
              <a:buNone/>
            </a:pPr>
            <a:r>
              <a:rPr lang="en-US" dirty="0">
                <a:latin typeface="Arial"/>
                <a:cs typeface="Arial"/>
              </a:rPr>
              <a:t>{</a:t>
            </a:r>
            <a:endParaRPr lang="en-US" dirty="0">
              <a:ea typeface="+mj-lt"/>
              <a:cs typeface="+mj-lt"/>
            </a:endParaRPr>
          </a:p>
          <a:p>
            <a:pPr marL="0" indent="0">
              <a:spcBef>
                <a:spcPts val="0"/>
              </a:spcBef>
              <a:buNone/>
            </a:pPr>
            <a:r>
              <a:rPr lang="en-US" dirty="0">
                <a:latin typeface="Arial"/>
                <a:cs typeface="Arial"/>
              </a:rPr>
              <a:t>unsigned int a;</a:t>
            </a:r>
            <a:endParaRPr lang="en-US" dirty="0">
              <a:ea typeface="+mj-lt"/>
              <a:cs typeface="+mj-lt"/>
            </a:endParaRPr>
          </a:p>
          <a:p>
            <a:pPr marL="0" indent="0">
              <a:spcBef>
                <a:spcPts val="0"/>
              </a:spcBef>
              <a:buNone/>
            </a:pPr>
            <a:r>
              <a:rPr lang="en-US" dirty="0">
                <a:latin typeface="Arial"/>
                <a:cs typeface="Arial"/>
              </a:rPr>
              <a:t>for(a=0;a&lt;=</a:t>
            </a:r>
            <a:r>
              <a:rPr lang="en-US" dirty="0" err="1">
                <a:latin typeface="Arial"/>
                <a:cs typeface="Arial"/>
              </a:rPr>
              <a:t>x;a</a:t>
            </a:r>
            <a:r>
              <a:rPr lang="en-US" dirty="0">
                <a:latin typeface="Arial"/>
                <a:cs typeface="Arial"/>
              </a:rPr>
              <a:t>++);</a:t>
            </a:r>
            <a:endParaRPr lang="en-US" dirty="0">
              <a:ea typeface="+mj-lt"/>
              <a:cs typeface="+mj-lt"/>
            </a:endParaRPr>
          </a:p>
          <a:p>
            <a:pPr marL="0" indent="0">
              <a:spcBef>
                <a:spcPts val="0"/>
              </a:spcBef>
              <a:buNone/>
            </a:pPr>
            <a:r>
              <a:rPr lang="en-US" dirty="0">
                <a:latin typeface="Arial"/>
                <a:cs typeface="Arial"/>
              </a:rPr>
              <a:t>}</a:t>
            </a:r>
            <a:endParaRPr lang="en-US" dirty="0">
              <a:ea typeface="+mj-lt"/>
              <a:cs typeface="+mj-lt"/>
            </a:endParaRPr>
          </a:p>
          <a:p>
            <a:pPr marL="0" indent="0">
              <a:spcBef>
                <a:spcPts val="0"/>
              </a:spcBef>
              <a:buNone/>
            </a:pPr>
            <a:r>
              <a:rPr lang="en-US" dirty="0">
                <a:ea typeface="+mj-lt"/>
                <a:cs typeface="+mj-lt"/>
              </a:rPr>
              <a:t>void </a:t>
            </a:r>
            <a:r>
              <a:rPr lang="en-US" dirty="0" err="1">
                <a:ea typeface="+mj-lt"/>
                <a:cs typeface="+mj-lt"/>
              </a:rPr>
              <a:t>motor_clk</a:t>
            </a:r>
            <a:r>
              <a:rPr lang="en-US" dirty="0">
                <a:ea typeface="+mj-lt"/>
                <a:cs typeface="+mj-lt"/>
              </a:rPr>
              <a:t>() // motor moves in clock wise direction</a:t>
            </a:r>
          </a:p>
          <a:p>
            <a:pPr marL="0" indent="0">
              <a:spcBef>
                <a:spcPts val="0"/>
              </a:spcBef>
              <a:buNone/>
            </a:pPr>
            <a:r>
              <a:rPr lang="en-US" dirty="0">
                <a:ea typeface="+mj-lt"/>
                <a:cs typeface="+mj-lt"/>
              </a:rPr>
              <a:t>{</a:t>
            </a:r>
          </a:p>
          <a:p>
            <a:pPr marL="0" indent="0">
              <a:spcBef>
                <a:spcPts val="0"/>
              </a:spcBef>
              <a:buNone/>
            </a:pPr>
            <a:r>
              <a:rPr lang="en-US" dirty="0">
                <a:ea typeface="+mj-lt"/>
                <a:cs typeface="+mj-lt"/>
              </a:rPr>
              <a:t>       m1=1;m2=0;m3=0;m4=0;</a:t>
            </a:r>
          </a:p>
          <a:p>
            <a:pPr marL="0" indent="0">
              <a:spcBef>
                <a:spcPts val="0"/>
              </a:spcBef>
              <a:buNone/>
            </a:pPr>
            <a:r>
              <a:rPr lang="en-US" dirty="0">
                <a:ea typeface="+mj-lt"/>
                <a:cs typeface="+mj-lt"/>
              </a:rPr>
              <a:t>       delay(30000);</a:t>
            </a:r>
          </a:p>
          <a:p>
            <a:pPr marL="0" indent="0">
              <a:spcBef>
                <a:spcPts val="0"/>
              </a:spcBef>
              <a:buNone/>
            </a:pPr>
            <a:r>
              <a:rPr lang="en-US" dirty="0">
                <a:ea typeface="+mj-lt"/>
                <a:cs typeface="+mj-lt"/>
              </a:rPr>
              <a:t> m1=0;m2=1;m3=0;m4=0;</a:t>
            </a:r>
          </a:p>
          <a:p>
            <a:pPr marL="0" indent="0">
              <a:spcBef>
                <a:spcPts val="0"/>
              </a:spcBef>
              <a:buNone/>
            </a:pPr>
            <a:r>
              <a:rPr lang="en-US" dirty="0">
                <a:ea typeface="+mj-lt"/>
                <a:cs typeface="+mj-lt"/>
              </a:rPr>
              <a:t>      delay(30000); </a:t>
            </a:r>
          </a:p>
          <a:p>
            <a:pPr marL="0" indent="0">
              <a:spcBef>
                <a:spcPts val="0"/>
              </a:spcBef>
              <a:buNone/>
            </a:pPr>
            <a:r>
              <a:rPr lang="en-US" dirty="0">
                <a:ea typeface="+mj-lt"/>
                <a:cs typeface="+mj-lt"/>
              </a:rPr>
              <a:t>       m1=0;m2=0;m3=1;m4=0;</a:t>
            </a:r>
          </a:p>
          <a:p>
            <a:pPr marL="0" indent="0">
              <a:spcBef>
                <a:spcPts val="0"/>
              </a:spcBef>
              <a:buNone/>
            </a:pPr>
            <a:r>
              <a:rPr lang="en-US" dirty="0">
                <a:ea typeface="+mj-lt"/>
                <a:cs typeface="+mj-lt"/>
              </a:rPr>
              <a:t>       delay(30000);</a:t>
            </a:r>
          </a:p>
          <a:p>
            <a:pPr marL="0" indent="0">
              <a:spcBef>
                <a:spcPts val="0"/>
              </a:spcBef>
              <a:buNone/>
            </a:pPr>
            <a:r>
              <a:rPr lang="en-US" dirty="0">
                <a:ea typeface="+mj-lt"/>
                <a:cs typeface="+mj-lt"/>
              </a:rPr>
              <a:t>       m1=0;m2=0;m3=0;m4=1;</a:t>
            </a:r>
          </a:p>
          <a:p>
            <a:pPr marL="0" indent="0">
              <a:spcBef>
                <a:spcPts val="0"/>
              </a:spcBef>
              <a:buNone/>
            </a:pPr>
            <a:r>
              <a:rPr lang="en-US" dirty="0">
                <a:ea typeface="+mj-lt"/>
                <a:cs typeface="+mj-lt"/>
              </a:rPr>
              <a:t>       delay(30000);</a:t>
            </a:r>
          </a:p>
          <a:p>
            <a:pPr marL="0" indent="0">
              <a:spcBef>
                <a:spcPts val="0"/>
              </a:spcBef>
              <a:buNone/>
            </a:pPr>
            <a:r>
              <a:rPr lang="en-US" dirty="0">
                <a:ea typeface="+mj-lt"/>
                <a:cs typeface="+mj-lt"/>
              </a:rPr>
              <a:t>  }</a:t>
            </a:r>
          </a:p>
          <a:p>
            <a:pPr marL="0" indent="0" algn="ctr">
              <a:spcBef>
                <a:spcPct val="50000"/>
              </a:spcBef>
              <a:buNone/>
            </a:pPr>
            <a:endParaRPr lang="en-US" dirty="0">
              <a:solidFill>
                <a:srgbClr val="FF0000"/>
              </a:solidFill>
              <a:latin typeface="Century Gothic"/>
              <a:cs typeface="Arial"/>
            </a:endParaRPr>
          </a:p>
          <a:p>
            <a:pPr>
              <a:buClr>
                <a:srgbClr val="8AD0D6"/>
              </a:buClr>
            </a:pPr>
            <a:endParaRPr lang="en-US" dirty="0">
              <a:solidFill>
                <a:srgbClr val="FF0000"/>
              </a:solidFill>
              <a:latin typeface="Century Gothic"/>
              <a:cs typeface="Arial"/>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794366734"/>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ctr"/>
            <a:r>
              <a:rPr lang="en-US" sz="2400" dirty="0">
                <a:solidFill>
                  <a:schemeClr val="tx1"/>
                </a:solidFill>
                <a:latin typeface="Century Gothic"/>
                <a:ea typeface="+mj-lt"/>
                <a:cs typeface="Arial"/>
              </a:rPr>
              <a:t>Direction,  </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 steps  </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 of </a:t>
            </a:r>
            <a:br>
              <a:rPr lang="en-US" sz="2400" dirty="0">
                <a:solidFill>
                  <a:schemeClr val="tx1"/>
                </a:solidFill>
                <a:latin typeface="Century Gothic"/>
                <a:ea typeface="+mj-lt"/>
                <a:cs typeface="Arial"/>
              </a:rPr>
            </a:br>
            <a:r>
              <a:rPr lang="en-US" sz="2400" dirty="0">
                <a:solidFill>
                  <a:schemeClr val="tx1"/>
                </a:solidFill>
                <a:latin typeface="Century Gothic"/>
                <a:ea typeface="+mj-lt"/>
                <a:cs typeface="Arial"/>
              </a:rPr>
              <a:t>stepper motor</a:t>
            </a:r>
            <a:endParaRPr lang="en-US" sz="2400" dirty="0">
              <a:solidFill>
                <a:schemeClr val="tx1"/>
              </a:solidFill>
              <a:latin typeface="Century Gothic"/>
              <a:ea typeface="+mj-lt"/>
              <a:cs typeface="+mj-lt"/>
            </a:endParaRPr>
          </a:p>
          <a:p>
            <a:pPr algn="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4654324" y="-61595"/>
            <a:ext cx="5938454" cy="7310119"/>
          </a:xfrm>
        </p:spPr>
        <p:txBody>
          <a:bodyPr vert="horz" lIns="91440" tIns="45720" rIns="91440" bIns="45720" rtlCol="0" anchor="ctr">
            <a:normAutofit fontScale="47500" lnSpcReduction="20000"/>
          </a:bodyPr>
          <a:lstStyle/>
          <a:p>
            <a:pPr>
              <a:buClr>
                <a:srgbClr val="8AD0D6"/>
              </a:buClr>
            </a:pPr>
            <a:r>
              <a:rPr lang="en-US" dirty="0">
                <a:solidFill>
                  <a:srgbClr val="FF0000"/>
                </a:solidFill>
                <a:latin typeface="Arial"/>
                <a:ea typeface="+mj-lt"/>
                <a:cs typeface="Arial"/>
              </a:rPr>
              <a:t>Program to control the direction,  steps  and speed of stepper motor</a:t>
            </a:r>
            <a:endParaRPr lang="en-GB" dirty="0">
              <a:ea typeface="+mj-lt"/>
              <a:cs typeface="+mj-lt"/>
            </a:endParaRPr>
          </a:p>
          <a:p>
            <a:pPr marL="0" indent="0">
              <a:spcBef>
                <a:spcPts val="0"/>
              </a:spcBef>
              <a:buClr>
                <a:srgbClr val="8AD0D6"/>
              </a:buClr>
              <a:buNone/>
            </a:pPr>
            <a:r>
              <a:rPr lang="en-US" dirty="0">
                <a:latin typeface="Arial"/>
                <a:cs typeface="Arial"/>
              </a:rPr>
              <a:t>#include&lt;reg51.h&gt;</a:t>
            </a:r>
            <a:endParaRPr lang="en-US" dirty="0">
              <a:ea typeface="+mj-lt"/>
              <a:cs typeface="+mj-lt"/>
            </a:endParaRPr>
          </a:p>
          <a:p>
            <a:pPr marL="0" indent="0">
              <a:spcBef>
                <a:spcPts val="0"/>
              </a:spcBef>
              <a:buClr>
                <a:srgbClr val="8AD0D6"/>
              </a:buClr>
              <a:buNone/>
            </a:pPr>
            <a:r>
              <a:rPr lang="en-US" dirty="0" err="1">
                <a:latin typeface="Arial"/>
                <a:cs typeface="Arial"/>
              </a:rPr>
              <a:t>sbit</a:t>
            </a:r>
            <a:r>
              <a:rPr lang="en-US" dirty="0">
                <a:latin typeface="Arial"/>
                <a:cs typeface="Arial"/>
              </a:rPr>
              <a:t> m1=P0^0;</a:t>
            </a:r>
            <a:endParaRPr lang="en-US" dirty="0">
              <a:ea typeface="+mj-lt"/>
              <a:cs typeface="+mj-lt"/>
            </a:endParaRPr>
          </a:p>
          <a:p>
            <a:pPr marL="0" indent="0">
              <a:spcBef>
                <a:spcPts val="0"/>
              </a:spcBef>
              <a:buClr>
                <a:srgbClr val="8AD0D6"/>
              </a:buClr>
              <a:buNone/>
            </a:pPr>
            <a:r>
              <a:rPr lang="en-US" dirty="0" err="1">
                <a:latin typeface="Arial"/>
                <a:cs typeface="Arial"/>
              </a:rPr>
              <a:t>sbit</a:t>
            </a:r>
            <a:r>
              <a:rPr lang="en-US" dirty="0">
                <a:latin typeface="Arial"/>
                <a:cs typeface="Arial"/>
              </a:rPr>
              <a:t> m2=P0^1;</a:t>
            </a:r>
            <a:endParaRPr lang="en-US" dirty="0">
              <a:ea typeface="+mj-lt"/>
              <a:cs typeface="+mj-lt"/>
            </a:endParaRPr>
          </a:p>
          <a:p>
            <a:pPr marL="0" indent="0">
              <a:spcBef>
                <a:spcPts val="0"/>
              </a:spcBef>
              <a:buClr>
                <a:srgbClr val="8AD0D6"/>
              </a:buClr>
              <a:buNone/>
            </a:pPr>
            <a:r>
              <a:rPr lang="en-US" dirty="0" err="1">
                <a:latin typeface="Arial"/>
                <a:cs typeface="Arial"/>
              </a:rPr>
              <a:t>sbit</a:t>
            </a:r>
            <a:r>
              <a:rPr lang="en-US" dirty="0">
                <a:latin typeface="Arial"/>
                <a:cs typeface="Arial"/>
              </a:rPr>
              <a:t> m3=P0^2;</a:t>
            </a:r>
            <a:endParaRPr lang="en-US" dirty="0">
              <a:ea typeface="+mj-lt"/>
              <a:cs typeface="+mj-lt"/>
            </a:endParaRPr>
          </a:p>
          <a:p>
            <a:pPr marL="0" indent="0">
              <a:spcBef>
                <a:spcPts val="0"/>
              </a:spcBef>
              <a:buClr>
                <a:srgbClr val="8AD0D6"/>
              </a:buClr>
              <a:buNone/>
            </a:pPr>
            <a:r>
              <a:rPr lang="en-US" dirty="0" err="1">
                <a:latin typeface="Arial"/>
                <a:cs typeface="Arial"/>
              </a:rPr>
              <a:t>sbit</a:t>
            </a:r>
            <a:r>
              <a:rPr lang="en-US" dirty="0">
                <a:latin typeface="Arial"/>
                <a:cs typeface="Arial"/>
              </a:rPr>
              <a:t> m4=P0^3;</a:t>
            </a:r>
            <a:endParaRPr lang="en-US" dirty="0">
              <a:ea typeface="+mj-lt"/>
              <a:cs typeface="+mj-lt"/>
            </a:endParaRPr>
          </a:p>
          <a:p>
            <a:pPr marL="0" indent="0">
              <a:spcBef>
                <a:spcPts val="0"/>
              </a:spcBef>
              <a:buClr>
                <a:srgbClr val="8AD0D6"/>
              </a:buClr>
              <a:buNone/>
            </a:pPr>
            <a:r>
              <a:rPr lang="en-US" dirty="0">
                <a:latin typeface="Arial"/>
                <a:cs typeface="Arial"/>
              </a:rPr>
              <a:t>unsigned int </a:t>
            </a:r>
            <a:r>
              <a:rPr lang="en-US" dirty="0" err="1">
                <a:latin typeface="Arial"/>
                <a:cs typeface="Arial"/>
              </a:rPr>
              <a:t>a,b</a:t>
            </a:r>
            <a:r>
              <a:rPr lang="en-US" dirty="0">
                <a:latin typeface="Arial"/>
                <a:cs typeface="Arial"/>
              </a:rPr>
              <a:t>;</a:t>
            </a:r>
            <a:endParaRPr lang="en-US" dirty="0">
              <a:ea typeface="+mj-lt"/>
              <a:cs typeface="+mj-lt"/>
            </a:endParaRPr>
          </a:p>
          <a:p>
            <a:pPr marL="0" indent="0">
              <a:spcBef>
                <a:spcPts val="0"/>
              </a:spcBef>
              <a:buClr>
                <a:srgbClr val="8AD0D6"/>
              </a:buClr>
              <a:buNone/>
            </a:pPr>
            <a:r>
              <a:rPr lang="en-US" dirty="0">
                <a:latin typeface="Arial"/>
                <a:cs typeface="Arial"/>
              </a:rPr>
              <a:t>void delay(unsigned int x)</a:t>
            </a:r>
            <a:endParaRPr lang="en-US" dirty="0">
              <a:ea typeface="+mj-lt"/>
              <a:cs typeface="+mj-lt"/>
            </a:endParaRPr>
          </a:p>
          <a:p>
            <a:pPr marL="0" indent="0">
              <a:spcBef>
                <a:spcPts val="0"/>
              </a:spcBef>
              <a:buClr>
                <a:srgbClr val="8AD0D6"/>
              </a:buClr>
              <a:buNone/>
            </a:pPr>
            <a:r>
              <a:rPr lang="en-US" dirty="0">
                <a:latin typeface="Arial"/>
                <a:cs typeface="Arial"/>
              </a:rPr>
              <a:t>{</a:t>
            </a:r>
            <a:endParaRPr lang="en-US" dirty="0">
              <a:ea typeface="+mj-lt"/>
              <a:cs typeface="+mj-lt"/>
            </a:endParaRPr>
          </a:p>
          <a:p>
            <a:pPr marL="0" indent="0">
              <a:spcBef>
                <a:spcPts val="0"/>
              </a:spcBef>
              <a:buClr>
                <a:srgbClr val="8AD0D6"/>
              </a:buClr>
              <a:buNone/>
            </a:pPr>
            <a:r>
              <a:rPr lang="en-US" dirty="0">
                <a:latin typeface="Arial"/>
                <a:cs typeface="Arial"/>
              </a:rPr>
              <a:t>for(a=0;a&lt;=</a:t>
            </a:r>
            <a:r>
              <a:rPr lang="en-US" dirty="0" err="1">
                <a:latin typeface="Arial"/>
                <a:cs typeface="Arial"/>
              </a:rPr>
              <a:t>x;a</a:t>
            </a:r>
            <a:r>
              <a:rPr lang="en-US" dirty="0">
                <a:latin typeface="Arial"/>
                <a:cs typeface="Arial"/>
              </a:rPr>
              <a:t>++);</a:t>
            </a:r>
            <a:endParaRPr lang="en-US" dirty="0">
              <a:ea typeface="+mj-lt"/>
              <a:cs typeface="+mj-lt"/>
            </a:endParaRPr>
          </a:p>
          <a:p>
            <a:pPr marL="0" indent="0">
              <a:spcBef>
                <a:spcPts val="0"/>
              </a:spcBef>
              <a:buClr>
                <a:srgbClr val="8AD0D6"/>
              </a:buClr>
              <a:buNone/>
            </a:pPr>
            <a:r>
              <a:rPr lang="en-US" dirty="0">
                <a:latin typeface="Arial"/>
                <a:ea typeface="+mj-lt"/>
                <a:cs typeface="Arial"/>
              </a:rPr>
              <a:t>}</a:t>
            </a:r>
            <a:endParaRPr lang="en-US" dirty="0">
              <a:latin typeface="Century Gothic"/>
              <a:ea typeface="+mj-lt"/>
              <a:cs typeface="Arial"/>
            </a:endParaRPr>
          </a:p>
          <a:p>
            <a:pPr marL="0" indent="0">
              <a:spcBef>
                <a:spcPts val="0"/>
              </a:spcBef>
              <a:buClr>
                <a:srgbClr val="8AD0D6"/>
              </a:buClr>
              <a:buNone/>
            </a:pPr>
            <a:r>
              <a:rPr lang="en-US" dirty="0">
                <a:ea typeface="+mj-lt"/>
                <a:cs typeface="+mj-lt"/>
              </a:rPr>
              <a:t>void </a:t>
            </a:r>
            <a:r>
              <a:rPr lang="en-US" dirty="0" err="1">
                <a:ea typeface="+mj-lt"/>
                <a:cs typeface="+mj-lt"/>
              </a:rPr>
              <a:t>motor_clk</a:t>
            </a:r>
            <a:r>
              <a:rPr lang="en-US" dirty="0">
                <a:ea typeface="+mj-lt"/>
                <a:cs typeface="+mj-lt"/>
              </a:rPr>
              <a:t>(int y) // motor moves in clock wise direction</a:t>
            </a:r>
          </a:p>
          <a:p>
            <a:pPr marL="0" indent="0">
              <a:spcBef>
                <a:spcPts val="0"/>
              </a:spcBef>
              <a:buClr>
                <a:srgbClr val="8AD0D6"/>
              </a:buClr>
              <a:buNone/>
            </a:pPr>
            <a:r>
              <a:rPr lang="en-US" dirty="0">
                <a:ea typeface="+mj-lt"/>
                <a:cs typeface="+mj-lt"/>
              </a:rPr>
              <a:t>{</a:t>
            </a:r>
          </a:p>
          <a:p>
            <a:pPr marL="0" indent="0">
              <a:spcBef>
                <a:spcPts val="0"/>
              </a:spcBef>
              <a:buClr>
                <a:srgbClr val="8AD0D6"/>
              </a:buClr>
              <a:buNone/>
            </a:pPr>
            <a:r>
              <a:rPr lang="en-US" dirty="0">
                <a:ea typeface="+mj-lt"/>
                <a:cs typeface="+mj-lt"/>
              </a:rPr>
              <a:t>for(a=0; a&lt;=y; a++)</a:t>
            </a:r>
          </a:p>
          <a:p>
            <a:pPr marL="0" indent="0">
              <a:spcBef>
                <a:spcPts val="0"/>
              </a:spcBef>
              <a:buClr>
                <a:srgbClr val="8AD0D6"/>
              </a:buClr>
              <a:buNone/>
            </a:pPr>
            <a:r>
              <a:rPr lang="en-US" dirty="0">
                <a:ea typeface="+mj-lt"/>
                <a:cs typeface="+mj-lt"/>
              </a:rPr>
              <a:t>{</a:t>
            </a:r>
          </a:p>
          <a:p>
            <a:pPr marL="0" indent="0">
              <a:spcBef>
                <a:spcPts val="0"/>
              </a:spcBef>
              <a:buClr>
                <a:srgbClr val="8AD0D6"/>
              </a:buClr>
              <a:buNone/>
            </a:pPr>
            <a:r>
              <a:rPr lang="en-US" dirty="0">
                <a:ea typeface="+mj-lt"/>
                <a:cs typeface="+mj-lt"/>
              </a:rPr>
              <a:t>       m1=1;m2=0;m3=0;m4=0;</a:t>
            </a:r>
          </a:p>
          <a:p>
            <a:pPr marL="0" indent="0">
              <a:spcBef>
                <a:spcPts val="0"/>
              </a:spcBef>
              <a:buNone/>
            </a:pPr>
            <a:r>
              <a:rPr lang="en-US" dirty="0">
                <a:ea typeface="+mj-lt"/>
                <a:cs typeface="+mj-lt"/>
              </a:rPr>
              <a:t> delay(30000);      </a:t>
            </a:r>
          </a:p>
          <a:p>
            <a:pPr marL="0" indent="0">
              <a:spcBef>
                <a:spcPts val="0"/>
              </a:spcBef>
              <a:buNone/>
            </a:pPr>
            <a:r>
              <a:rPr lang="en-US" dirty="0">
                <a:ea typeface="+mj-lt"/>
                <a:cs typeface="+mj-lt"/>
              </a:rPr>
              <a:t>      m1=0;m2=1;m3=0;m4=0;</a:t>
            </a:r>
          </a:p>
          <a:p>
            <a:pPr marL="0" indent="0">
              <a:spcBef>
                <a:spcPts val="0"/>
              </a:spcBef>
              <a:buNone/>
            </a:pPr>
            <a:r>
              <a:rPr lang="en-US" dirty="0">
                <a:ea typeface="+mj-lt"/>
                <a:cs typeface="+mj-lt"/>
              </a:rPr>
              <a:t>      delay(30000); </a:t>
            </a:r>
          </a:p>
          <a:p>
            <a:pPr marL="0" indent="0">
              <a:spcBef>
                <a:spcPts val="0"/>
              </a:spcBef>
              <a:buNone/>
            </a:pPr>
            <a:r>
              <a:rPr lang="en-US" dirty="0">
                <a:ea typeface="+mj-lt"/>
                <a:cs typeface="+mj-lt"/>
              </a:rPr>
              <a:t>       m1=0;m2=0;m3=1;m4=0;</a:t>
            </a:r>
          </a:p>
          <a:p>
            <a:pPr marL="0" indent="0">
              <a:spcBef>
                <a:spcPts val="0"/>
              </a:spcBef>
              <a:buNone/>
            </a:pPr>
            <a:r>
              <a:rPr lang="en-US" dirty="0">
                <a:ea typeface="+mj-lt"/>
                <a:cs typeface="+mj-lt"/>
              </a:rPr>
              <a:t>       delay(30000);</a:t>
            </a:r>
          </a:p>
          <a:p>
            <a:pPr marL="0" indent="0">
              <a:spcBef>
                <a:spcPts val="0"/>
              </a:spcBef>
              <a:buNone/>
            </a:pPr>
            <a:r>
              <a:rPr lang="en-US" dirty="0">
                <a:ea typeface="+mj-lt"/>
                <a:cs typeface="+mj-lt"/>
              </a:rPr>
              <a:t>       m1=0;m2=0;m3=0;m4=1;</a:t>
            </a:r>
          </a:p>
          <a:p>
            <a:pPr marL="0" indent="0">
              <a:spcBef>
                <a:spcPts val="0"/>
              </a:spcBef>
              <a:buNone/>
            </a:pPr>
            <a:r>
              <a:rPr lang="en-US" dirty="0">
                <a:ea typeface="+mj-lt"/>
                <a:cs typeface="+mj-lt"/>
              </a:rPr>
              <a:t>       delay(30000);</a:t>
            </a:r>
          </a:p>
          <a:p>
            <a:pPr marL="0" indent="0">
              <a:spcBef>
                <a:spcPts val="0"/>
              </a:spcBef>
              <a:buNone/>
            </a:pPr>
            <a:r>
              <a:rPr lang="en-US" dirty="0">
                <a:ea typeface="+mj-lt"/>
                <a:cs typeface="+mj-lt"/>
              </a:rPr>
              <a:t>     }</a:t>
            </a:r>
          </a:p>
          <a:p>
            <a:pPr marL="0" indent="0">
              <a:spcBef>
                <a:spcPts val="0"/>
              </a:spcBef>
              <a:buNone/>
            </a:pPr>
            <a:r>
              <a:rPr lang="en-US" dirty="0">
                <a:ea typeface="+mj-lt"/>
                <a:cs typeface="+mj-lt"/>
              </a:rPr>
              <a:t> }</a:t>
            </a:r>
          </a:p>
          <a:p>
            <a:pPr marL="274320" indent="-274320">
              <a:spcBef>
                <a:spcPct val="20000"/>
              </a:spcBef>
              <a:buNone/>
            </a:pPr>
            <a:r>
              <a:rPr lang="en-US" dirty="0">
                <a:ea typeface="+mj-lt"/>
                <a:cs typeface="+mj-lt"/>
              </a:rPr>
              <a:t>void </a:t>
            </a:r>
            <a:r>
              <a:rPr lang="en-US" dirty="0" err="1">
                <a:ea typeface="+mj-lt"/>
                <a:cs typeface="+mj-lt"/>
              </a:rPr>
              <a:t>motor_anticlk</a:t>
            </a:r>
            <a:r>
              <a:rPr lang="en-US" dirty="0">
                <a:ea typeface="+mj-lt"/>
                <a:cs typeface="+mj-lt"/>
              </a:rPr>
              <a:t>(int z)        // motor moves in </a:t>
            </a:r>
            <a:r>
              <a:rPr lang="en-US" dirty="0" err="1">
                <a:ea typeface="+mj-lt"/>
                <a:cs typeface="+mj-lt"/>
              </a:rPr>
              <a:t>anticlock</a:t>
            </a:r>
            <a:r>
              <a:rPr lang="en-US" dirty="0">
                <a:ea typeface="+mj-lt"/>
                <a:cs typeface="+mj-lt"/>
              </a:rPr>
              <a:t> wise direction</a:t>
            </a:r>
          </a:p>
          <a:p>
            <a:pPr marL="274320" indent="-274320">
              <a:spcBef>
                <a:spcPct val="20000"/>
              </a:spcBef>
              <a:buNone/>
            </a:pPr>
            <a:r>
              <a:rPr lang="en-US" dirty="0">
                <a:ea typeface="+mj-lt"/>
                <a:cs typeface="+mj-lt"/>
              </a:rPr>
              <a:t>{</a:t>
            </a:r>
          </a:p>
          <a:p>
            <a:pPr marL="274320" indent="-274320">
              <a:spcBef>
                <a:spcPct val="20000"/>
              </a:spcBef>
              <a:buNone/>
            </a:pPr>
            <a:r>
              <a:rPr lang="en-US" dirty="0">
                <a:ea typeface="+mj-lt"/>
                <a:cs typeface="+mj-lt"/>
              </a:rPr>
              <a:t>for(a=0; a&lt;=z; a++)</a:t>
            </a:r>
          </a:p>
          <a:p>
            <a:pPr marL="274320" indent="-274320">
              <a:spcBef>
                <a:spcPct val="20000"/>
              </a:spcBef>
              <a:buNone/>
            </a:pPr>
            <a:r>
              <a:rPr lang="en-US" dirty="0">
                <a:ea typeface="+mj-lt"/>
                <a:cs typeface="+mj-lt"/>
              </a:rPr>
              <a:t>{</a:t>
            </a:r>
          </a:p>
          <a:p>
            <a:pPr marL="274320" indent="-274320">
              <a:spcBef>
                <a:spcPct val="20000"/>
              </a:spcBef>
              <a:buNone/>
            </a:pPr>
            <a:r>
              <a:rPr lang="en-US" dirty="0">
                <a:ea typeface="+mj-lt"/>
                <a:cs typeface="+mj-lt"/>
              </a:rPr>
              <a:t>m1=0;m2=0;m3=0;m4=1;</a:t>
            </a:r>
          </a:p>
          <a:p>
            <a:pPr marL="274320" indent="-274320">
              <a:spcBef>
                <a:spcPct val="20000"/>
              </a:spcBef>
              <a:buNone/>
            </a:pPr>
            <a:r>
              <a:rPr lang="en-US" dirty="0">
                <a:ea typeface="+mj-lt"/>
                <a:cs typeface="+mj-lt"/>
              </a:rPr>
              <a:t>      delay(30000);</a:t>
            </a:r>
          </a:p>
          <a:p>
            <a:pPr marL="274320" indent="-274320">
              <a:spcBef>
                <a:spcPct val="20000"/>
              </a:spcBef>
              <a:buNone/>
            </a:pPr>
            <a:r>
              <a:rPr lang="en-US" dirty="0">
                <a:ea typeface="+mj-lt"/>
                <a:cs typeface="+mj-lt"/>
              </a:rPr>
              <a:t>     m1=0;m2=0;m3=1;m4=0;</a:t>
            </a:r>
          </a:p>
          <a:p>
            <a:pPr marL="274320" indent="-274320">
              <a:spcBef>
                <a:spcPct val="20000"/>
              </a:spcBef>
              <a:buNone/>
            </a:pPr>
            <a:r>
              <a:rPr lang="en-US" dirty="0">
                <a:ea typeface="+mj-lt"/>
                <a:cs typeface="+mj-lt"/>
              </a:rPr>
              <a:t>     delay(30000);</a:t>
            </a:r>
          </a:p>
          <a:p>
            <a:pPr marL="274320" indent="-274320">
              <a:spcBef>
                <a:spcPct val="20000"/>
              </a:spcBef>
              <a:buNone/>
            </a:pPr>
            <a:r>
              <a:rPr lang="en-US" dirty="0">
                <a:ea typeface="+mj-lt"/>
                <a:cs typeface="+mj-lt"/>
              </a:rPr>
              <a:t>     m1=0;m2=1;m3=0;m4=0;</a:t>
            </a:r>
          </a:p>
          <a:p>
            <a:pPr marL="274320" indent="-274320">
              <a:spcBef>
                <a:spcPct val="20000"/>
              </a:spcBef>
              <a:buNone/>
            </a:pPr>
            <a:r>
              <a:rPr lang="en-US" dirty="0">
                <a:ea typeface="+mj-lt"/>
                <a:cs typeface="+mj-lt"/>
              </a:rPr>
              <a:t>     delay(30000); </a:t>
            </a:r>
          </a:p>
          <a:p>
            <a:pPr marL="274320" indent="-274320">
              <a:spcBef>
                <a:spcPct val="20000"/>
              </a:spcBef>
              <a:buNone/>
            </a:pPr>
            <a:r>
              <a:rPr lang="en-US" dirty="0">
                <a:ea typeface="+mj-lt"/>
                <a:cs typeface="+mj-lt"/>
              </a:rPr>
              <a:t>     m1=1;m2=0;m3=0;m4=0;</a:t>
            </a:r>
          </a:p>
          <a:p>
            <a:pPr marL="274320" indent="-274320">
              <a:spcBef>
                <a:spcPct val="20000"/>
              </a:spcBef>
              <a:buNone/>
            </a:pPr>
            <a:r>
              <a:rPr lang="en-US" dirty="0">
                <a:ea typeface="+mj-lt"/>
                <a:cs typeface="+mj-lt"/>
              </a:rPr>
              <a:t>     delay(30000);</a:t>
            </a:r>
          </a:p>
          <a:p>
            <a:pPr marL="274320" indent="-274320">
              <a:spcBef>
                <a:spcPct val="20000"/>
              </a:spcBef>
              <a:buNone/>
            </a:pPr>
            <a:r>
              <a:rPr lang="en-US" dirty="0">
                <a:ea typeface="+mj-lt"/>
                <a:cs typeface="+mj-lt"/>
              </a:rPr>
              <a:t>   }</a:t>
            </a:r>
          </a:p>
          <a:p>
            <a:pPr marL="274320" indent="-274320">
              <a:spcBef>
                <a:spcPct val="20000"/>
              </a:spcBef>
              <a:buNone/>
            </a:pPr>
            <a:r>
              <a:rPr lang="en-US" dirty="0">
                <a:ea typeface="+mj-lt"/>
                <a:cs typeface="+mj-lt"/>
              </a:rPr>
              <a:t>}</a:t>
            </a:r>
          </a:p>
          <a:p>
            <a:pPr marL="0" indent="0">
              <a:spcBef>
                <a:spcPts val="0"/>
              </a:spcBef>
              <a:buNone/>
            </a:pPr>
            <a:r>
              <a:rPr lang="en-US" dirty="0">
                <a:ea typeface="+mj-lt"/>
                <a:cs typeface="+mj-lt"/>
              </a:rPr>
              <a:t>void </a:t>
            </a:r>
            <a:r>
              <a:rPr lang="en-US" dirty="0" err="1">
                <a:ea typeface="+mj-lt"/>
                <a:cs typeface="+mj-lt"/>
              </a:rPr>
              <a:t>motor_stop</a:t>
            </a:r>
            <a:r>
              <a:rPr lang="en-US" dirty="0">
                <a:ea typeface="+mj-lt"/>
                <a:cs typeface="+mj-lt"/>
              </a:rPr>
              <a:t>() // motor stops</a:t>
            </a:r>
          </a:p>
          <a:p>
            <a:pPr marL="0" indent="0">
              <a:spcBef>
                <a:spcPts val="0"/>
              </a:spcBef>
              <a:buNone/>
            </a:pPr>
            <a:r>
              <a:rPr lang="en-US" dirty="0">
                <a:ea typeface="+mj-lt"/>
                <a:cs typeface="+mj-lt"/>
              </a:rPr>
              <a:t>{</a:t>
            </a:r>
          </a:p>
          <a:p>
            <a:pPr marL="0" indent="0">
              <a:spcBef>
                <a:spcPts val="0"/>
              </a:spcBef>
              <a:buNone/>
            </a:pPr>
            <a:r>
              <a:rPr lang="en-US" dirty="0">
                <a:ea typeface="+mj-lt"/>
                <a:cs typeface="+mj-lt"/>
              </a:rPr>
              <a:t>m1=0;m2=0;m3=0;m4=0;</a:t>
            </a:r>
          </a:p>
          <a:p>
            <a:pPr marL="0" indent="0">
              <a:spcBef>
                <a:spcPts val="0"/>
              </a:spcBef>
              <a:buNone/>
            </a:pPr>
            <a:r>
              <a:rPr lang="en-US" dirty="0">
                <a:ea typeface="+mj-lt"/>
                <a:cs typeface="+mj-lt"/>
              </a:rPr>
              <a:t>}</a:t>
            </a:r>
          </a:p>
          <a:p>
            <a:pPr marL="0" indent="0">
              <a:spcBef>
                <a:spcPts val="0"/>
              </a:spcBef>
              <a:buNone/>
            </a:pPr>
            <a:r>
              <a:rPr lang="en-US" dirty="0">
                <a:ea typeface="+mj-lt"/>
                <a:cs typeface="+mj-lt"/>
              </a:rPr>
              <a:t>void main()</a:t>
            </a:r>
          </a:p>
          <a:p>
            <a:pPr marL="0" indent="0">
              <a:spcBef>
                <a:spcPts val="0"/>
              </a:spcBef>
              <a:buNone/>
            </a:pPr>
            <a:r>
              <a:rPr lang="en-US" dirty="0">
                <a:ea typeface="+mj-lt"/>
                <a:cs typeface="+mj-lt"/>
              </a:rPr>
              <a:t>{</a:t>
            </a:r>
          </a:p>
          <a:p>
            <a:pPr marL="0" indent="0">
              <a:spcBef>
                <a:spcPts val="0"/>
              </a:spcBef>
              <a:buNone/>
            </a:pPr>
            <a:r>
              <a:rPr lang="en-US" dirty="0">
                <a:ea typeface="+mj-lt"/>
                <a:cs typeface="+mj-lt"/>
              </a:rPr>
              <a:t>while(1)</a:t>
            </a:r>
          </a:p>
          <a:p>
            <a:pPr marL="0" indent="0">
              <a:spcBef>
                <a:spcPts val="0"/>
              </a:spcBef>
              <a:buNone/>
            </a:pPr>
            <a:r>
              <a:rPr lang="en-US" dirty="0">
                <a:ea typeface="+mj-lt"/>
                <a:cs typeface="+mj-lt"/>
              </a:rPr>
              <a:t>{</a:t>
            </a:r>
          </a:p>
          <a:p>
            <a:pPr marL="0" indent="0">
              <a:spcBef>
                <a:spcPts val="0"/>
              </a:spcBef>
              <a:buNone/>
            </a:pPr>
            <a:r>
              <a:rPr lang="en-US" dirty="0">
                <a:ea typeface="+mj-lt"/>
                <a:cs typeface="+mj-lt"/>
              </a:rPr>
              <a:t>   </a:t>
            </a:r>
            <a:r>
              <a:rPr lang="en-US" dirty="0" err="1">
                <a:ea typeface="+mj-lt"/>
                <a:cs typeface="+mj-lt"/>
              </a:rPr>
              <a:t>mov_clk</a:t>
            </a:r>
            <a:r>
              <a:rPr lang="en-US" dirty="0">
                <a:ea typeface="+mj-lt"/>
                <a:cs typeface="+mj-lt"/>
              </a:rPr>
              <a:t>(50);</a:t>
            </a:r>
          </a:p>
          <a:p>
            <a:pPr marL="0" indent="0">
              <a:spcBef>
                <a:spcPts val="0"/>
              </a:spcBef>
              <a:buNone/>
            </a:pPr>
            <a:r>
              <a:rPr lang="en-US" dirty="0">
                <a:ea typeface="+mj-lt"/>
                <a:cs typeface="+mj-lt"/>
              </a:rPr>
              <a:t>   </a:t>
            </a:r>
            <a:r>
              <a:rPr lang="en-US" dirty="0" err="1">
                <a:ea typeface="+mj-lt"/>
                <a:cs typeface="+mj-lt"/>
              </a:rPr>
              <a:t>motor_stop</a:t>
            </a:r>
            <a:r>
              <a:rPr lang="en-US" dirty="0">
                <a:ea typeface="+mj-lt"/>
                <a:cs typeface="+mj-lt"/>
              </a:rPr>
              <a:t>();</a:t>
            </a:r>
          </a:p>
          <a:p>
            <a:pPr marL="0" indent="0">
              <a:spcBef>
                <a:spcPts val="0"/>
              </a:spcBef>
              <a:buNone/>
            </a:pPr>
            <a:r>
              <a:rPr lang="en-US" dirty="0">
                <a:ea typeface="+mj-lt"/>
                <a:cs typeface="+mj-lt"/>
              </a:rPr>
              <a:t>   delay(60000);</a:t>
            </a:r>
          </a:p>
          <a:p>
            <a:pPr marL="0" indent="0">
              <a:spcBef>
                <a:spcPts val="0"/>
              </a:spcBef>
              <a:buNone/>
            </a:pPr>
            <a:r>
              <a:rPr lang="en-US" dirty="0">
                <a:ea typeface="+mj-lt"/>
                <a:cs typeface="+mj-lt"/>
              </a:rPr>
              <a:t>   </a:t>
            </a:r>
            <a:r>
              <a:rPr lang="en-US" dirty="0" err="1">
                <a:ea typeface="+mj-lt"/>
                <a:cs typeface="+mj-lt"/>
              </a:rPr>
              <a:t>mov_anticlk</a:t>
            </a:r>
            <a:r>
              <a:rPr lang="en-US" dirty="0">
                <a:ea typeface="+mj-lt"/>
                <a:cs typeface="+mj-lt"/>
              </a:rPr>
              <a:t>(50); </a:t>
            </a:r>
          </a:p>
          <a:p>
            <a:pPr marL="0" indent="0">
              <a:spcBef>
                <a:spcPts val="0"/>
              </a:spcBef>
              <a:buNone/>
            </a:pPr>
            <a:r>
              <a:rPr lang="en-US" dirty="0">
                <a:ea typeface="+mj-lt"/>
                <a:cs typeface="+mj-lt"/>
              </a:rPr>
              <a:t>   </a:t>
            </a:r>
            <a:r>
              <a:rPr lang="en-US" dirty="0" err="1">
                <a:ea typeface="+mj-lt"/>
                <a:cs typeface="+mj-lt"/>
              </a:rPr>
              <a:t>motor_stop</a:t>
            </a:r>
            <a:r>
              <a:rPr lang="en-US" dirty="0">
                <a:ea typeface="+mj-lt"/>
                <a:cs typeface="+mj-lt"/>
              </a:rPr>
              <a:t>();</a:t>
            </a:r>
          </a:p>
          <a:p>
            <a:pPr marL="0" indent="0">
              <a:spcBef>
                <a:spcPts val="0"/>
              </a:spcBef>
              <a:buNone/>
            </a:pPr>
            <a:r>
              <a:rPr lang="en-US" dirty="0">
                <a:ea typeface="+mj-lt"/>
                <a:cs typeface="+mj-lt"/>
              </a:rPr>
              <a:t>   delay(60000);</a:t>
            </a:r>
          </a:p>
          <a:p>
            <a:pPr marL="0" indent="0">
              <a:spcBef>
                <a:spcPts val="0"/>
              </a:spcBef>
              <a:buNone/>
            </a:pPr>
            <a:r>
              <a:rPr lang="en-US" dirty="0">
                <a:ea typeface="+mj-lt"/>
                <a:cs typeface="+mj-lt"/>
              </a:rPr>
              <a:t>}</a:t>
            </a:r>
          </a:p>
          <a:p>
            <a:pPr marL="0" indent="0">
              <a:spcBef>
                <a:spcPts val="0"/>
              </a:spcBef>
              <a:buNone/>
            </a:pPr>
            <a:endParaRPr lang="en-US" dirty="0">
              <a:solidFill>
                <a:srgbClr val="FFFFFF"/>
              </a:solidFill>
              <a:latin typeface="Century Gothic"/>
              <a:cs typeface="Arial"/>
            </a:endParaRPr>
          </a:p>
          <a:p>
            <a:pPr>
              <a:buClr>
                <a:srgbClr val="8AD0D6"/>
              </a:buClr>
            </a:pPr>
            <a:endParaRPr lang="en-US" dirty="0">
              <a:solidFill>
                <a:srgbClr val="FF0000"/>
              </a:solidFill>
              <a:latin typeface="Arial"/>
              <a:cs typeface="Arial"/>
            </a:endParaRPr>
          </a:p>
          <a:p>
            <a:pPr>
              <a:buClr>
                <a:srgbClr val="8AD0D6"/>
              </a:buClr>
            </a:pP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3656539785"/>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solidFill>
                  <a:schemeClr val="tx1"/>
                </a:solidFill>
                <a:ea typeface="+mj-lt"/>
                <a:cs typeface="+mj-lt"/>
              </a:rPr>
              <a:t>Direction  </a:t>
            </a:r>
            <a:br>
              <a:rPr lang="en-US" sz="2400" dirty="0">
                <a:solidFill>
                  <a:schemeClr val="tx1"/>
                </a:solidFill>
                <a:ea typeface="+mj-lt"/>
                <a:cs typeface="+mj-lt"/>
              </a:rPr>
            </a:br>
            <a:r>
              <a:rPr lang="en-US" sz="2400" dirty="0">
                <a:solidFill>
                  <a:schemeClr val="tx1"/>
                </a:solidFill>
                <a:ea typeface="+mj-lt"/>
                <a:cs typeface="+mj-lt"/>
              </a:rPr>
              <a:t> steps  </a:t>
            </a:r>
            <a:br>
              <a:rPr lang="en-US" sz="2400" dirty="0">
                <a:solidFill>
                  <a:schemeClr val="tx1"/>
                </a:solidFill>
                <a:ea typeface="+mj-lt"/>
                <a:cs typeface="+mj-lt"/>
              </a:rPr>
            </a:br>
            <a:r>
              <a:rPr lang="en-US" sz="2400" dirty="0">
                <a:solidFill>
                  <a:schemeClr val="tx1"/>
                </a:solidFill>
                <a:ea typeface="+mj-lt"/>
                <a:cs typeface="+mj-lt"/>
              </a:rPr>
              <a:t>and </a:t>
            </a:r>
            <a:br>
              <a:rPr lang="en-US" sz="2400" dirty="0">
                <a:solidFill>
                  <a:schemeClr val="tx1"/>
                </a:solidFill>
                <a:ea typeface="+mj-lt"/>
                <a:cs typeface="+mj-lt"/>
              </a:rPr>
            </a:br>
            <a:r>
              <a:rPr lang="en-US" sz="2400" dirty="0">
                <a:solidFill>
                  <a:schemeClr val="tx1"/>
                </a:solidFill>
                <a:ea typeface="+mj-lt"/>
                <a:cs typeface="+mj-lt"/>
              </a:rPr>
              <a:t>speed of </a:t>
            </a:r>
            <a:br>
              <a:rPr lang="en-US" sz="2400" dirty="0">
                <a:solidFill>
                  <a:schemeClr val="tx1"/>
                </a:solidFill>
                <a:ea typeface="+mj-lt"/>
                <a:cs typeface="+mj-lt"/>
              </a:rPr>
            </a:br>
            <a:r>
              <a:rPr lang="en-US" sz="2400" dirty="0">
                <a:solidFill>
                  <a:schemeClr val="tx1"/>
                </a:solidFill>
                <a:ea typeface="+mj-lt"/>
                <a:cs typeface="+mj-lt"/>
              </a:rPr>
              <a:t>stepper motor</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4720999" y="-223520"/>
            <a:ext cx="7757729" cy="7262494"/>
          </a:xfrm>
        </p:spPr>
        <p:txBody>
          <a:bodyPr vert="horz" lIns="91440" tIns="45720" rIns="91440" bIns="45720" rtlCol="0" anchor="ctr">
            <a:normAutofit fontScale="47500" lnSpcReduction="20000"/>
          </a:bodyPr>
          <a:lstStyle/>
          <a:p>
            <a:pPr marL="0" indent="0">
              <a:spcBef>
                <a:spcPts val="0"/>
              </a:spcBef>
              <a:buClr>
                <a:srgbClr val="8AD0D6"/>
              </a:buClr>
              <a:buNone/>
            </a:pPr>
            <a:endParaRPr lang="en-US" dirty="0">
              <a:latin typeface="Arial"/>
              <a:ea typeface="+mj-lt"/>
              <a:cs typeface="Arial"/>
            </a:endParaRPr>
          </a:p>
          <a:p>
            <a:pPr marL="0" indent="0">
              <a:spcBef>
                <a:spcPts val="0"/>
              </a:spcBef>
              <a:buNone/>
            </a:pPr>
            <a:r>
              <a:rPr lang="en-US" dirty="0">
                <a:solidFill>
                  <a:srgbClr val="FF0000"/>
                </a:solidFill>
                <a:latin typeface="Century Gothic"/>
                <a:ea typeface="+mj-lt"/>
                <a:cs typeface="Arial"/>
              </a:rPr>
              <a:t>Program to control the direction,  steps  and speed of stepper motor</a:t>
            </a:r>
            <a:endParaRPr lang="en-US" dirty="0">
              <a:latin typeface="Century Gothic"/>
              <a:ea typeface="+mj-lt"/>
              <a:cs typeface="Arial"/>
            </a:endParaRPr>
          </a:p>
          <a:p>
            <a:pPr marL="0" indent="0">
              <a:spcBef>
                <a:spcPts val="0"/>
              </a:spcBef>
              <a:buNone/>
            </a:pPr>
            <a:r>
              <a:rPr lang="en-US" dirty="0">
                <a:latin typeface="Arial"/>
                <a:ea typeface="+mj-lt"/>
                <a:cs typeface="Arial"/>
              </a:rPr>
              <a:t>#include&lt;reg51.h&gt;</a:t>
            </a:r>
            <a:endParaRPr lang="en-US" dirty="0">
              <a:ea typeface="+mj-lt"/>
              <a:cs typeface="+mj-lt"/>
            </a:endParaRPr>
          </a:p>
          <a:p>
            <a:pPr marL="0" indent="0">
              <a:spcBef>
                <a:spcPts val="0"/>
              </a:spcBef>
              <a:buClr>
                <a:srgbClr val="8AD0D6"/>
              </a:buClr>
              <a:buNone/>
            </a:pPr>
            <a:r>
              <a:rPr lang="en-US" dirty="0" err="1">
                <a:latin typeface="Arial"/>
                <a:ea typeface="+mj-lt"/>
                <a:cs typeface="Arial"/>
              </a:rPr>
              <a:t>sbit</a:t>
            </a:r>
            <a:r>
              <a:rPr lang="en-US" dirty="0">
                <a:latin typeface="Arial"/>
                <a:ea typeface="+mj-lt"/>
                <a:cs typeface="Arial"/>
              </a:rPr>
              <a:t> m1=P0^0;</a:t>
            </a:r>
            <a:endParaRPr lang="en-US" dirty="0">
              <a:ea typeface="+mj-lt"/>
              <a:cs typeface="+mj-lt"/>
            </a:endParaRPr>
          </a:p>
          <a:p>
            <a:pPr marL="0" indent="0">
              <a:spcBef>
                <a:spcPts val="0"/>
              </a:spcBef>
              <a:buClr>
                <a:srgbClr val="8AD0D6"/>
              </a:buClr>
              <a:buNone/>
            </a:pPr>
            <a:r>
              <a:rPr lang="en-US" dirty="0" err="1">
                <a:latin typeface="Arial"/>
                <a:ea typeface="+mj-lt"/>
                <a:cs typeface="Arial"/>
              </a:rPr>
              <a:t>sbit</a:t>
            </a:r>
            <a:r>
              <a:rPr lang="en-US" dirty="0">
                <a:latin typeface="Arial"/>
                <a:ea typeface="+mj-lt"/>
                <a:cs typeface="Arial"/>
              </a:rPr>
              <a:t> m2=P0^1</a:t>
            </a:r>
            <a:r>
              <a:rPr lang="en-US" dirty="0">
                <a:latin typeface="Arial"/>
                <a:cs typeface="Arial"/>
              </a:rPr>
              <a:t>;</a:t>
            </a:r>
            <a:endParaRPr lang="en-US" dirty="0">
              <a:ea typeface="+mj-lt"/>
              <a:cs typeface="+mj-lt"/>
            </a:endParaRPr>
          </a:p>
          <a:p>
            <a:pPr marL="0" indent="0">
              <a:spcBef>
                <a:spcPts val="0"/>
              </a:spcBef>
              <a:buClr>
                <a:srgbClr val="8AD0D6"/>
              </a:buClr>
              <a:buNone/>
            </a:pPr>
            <a:r>
              <a:rPr lang="en-US" dirty="0" err="1">
                <a:latin typeface="Arial"/>
                <a:ea typeface="+mj-lt"/>
                <a:cs typeface="Arial"/>
              </a:rPr>
              <a:t>sbit</a:t>
            </a:r>
            <a:r>
              <a:rPr lang="en-US" dirty="0">
                <a:latin typeface="Arial"/>
                <a:ea typeface="+mj-lt"/>
                <a:cs typeface="Arial"/>
              </a:rPr>
              <a:t> m3=P0^2;</a:t>
            </a:r>
            <a:endParaRPr lang="en-US" dirty="0">
              <a:ea typeface="+mj-lt"/>
              <a:cs typeface="+mj-lt"/>
            </a:endParaRPr>
          </a:p>
          <a:p>
            <a:pPr marL="0" indent="0">
              <a:spcBef>
                <a:spcPts val="0"/>
              </a:spcBef>
              <a:buClr>
                <a:srgbClr val="8AD0D6"/>
              </a:buClr>
              <a:buNone/>
            </a:pPr>
            <a:r>
              <a:rPr lang="en-US" dirty="0" err="1">
                <a:latin typeface="Arial"/>
                <a:ea typeface="+mj-lt"/>
                <a:cs typeface="Arial"/>
              </a:rPr>
              <a:t>sbit</a:t>
            </a:r>
            <a:r>
              <a:rPr lang="en-US" dirty="0">
                <a:latin typeface="Arial"/>
                <a:ea typeface="+mj-lt"/>
                <a:cs typeface="Arial"/>
              </a:rPr>
              <a:t> m4=P0^3;</a:t>
            </a:r>
            <a:endParaRPr lang="en-US" dirty="0">
              <a:ea typeface="+mj-lt"/>
              <a:cs typeface="+mj-lt"/>
            </a:endParaRPr>
          </a:p>
          <a:p>
            <a:pPr marL="0" indent="0">
              <a:spcBef>
                <a:spcPts val="0"/>
              </a:spcBef>
              <a:buClr>
                <a:srgbClr val="8AD0D6"/>
              </a:buClr>
              <a:buNone/>
            </a:pPr>
            <a:r>
              <a:rPr lang="en-US" dirty="0">
                <a:latin typeface="Arial"/>
                <a:ea typeface="+mj-lt"/>
                <a:cs typeface="Arial"/>
              </a:rPr>
              <a:t>unsigned int </a:t>
            </a:r>
            <a:r>
              <a:rPr lang="en-US" dirty="0" err="1">
                <a:latin typeface="Arial"/>
                <a:ea typeface="+mj-lt"/>
                <a:cs typeface="Arial"/>
              </a:rPr>
              <a:t>a,b</a:t>
            </a:r>
            <a:r>
              <a:rPr lang="en-US" dirty="0">
                <a:latin typeface="Arial"/>
                <a:ea typeface="+mj-lt"/>
                <a:cs typeface="Arial"/>
              </a:rPr>
              <a:t>;</a:t>
            </a:r>
            <a:endParaRPr lang="en-US" dirty="0">
              <a:ea typeface="+mj-lt"/>
              <a:cs typeface="+mj-lt"/>
            </a:endParaRPr>
          </a:p>
          <a:p>
            <a:pPr marL="0" indent="0">
              <a:spcBef>
                <a:spcPts val="0"/>
              </a:spcBef>
              <a:buClr>
                <a:srgbClr val="8AD0D6"/>
              </a:buClr>
              <a:buNone/>
            </a:pPr>
            <a:r>
              <a:rPr lang="en-US" dirty="0">
                <a:latin typeface="Arial"/>
                <a:ea typeface="+mj-lt"/>
                <a:cs typeface="Arial"/>
              </a:rPr>
              <a:t>void delay(unsigned int x)</a:t>
            </a:r>
          </a:p>
          <a:p>
            <a:pPr marL="0" indent="0">
              <a:spcBef>
                <a:spcPts val="0"/>
              </a:spcBef>
              <a:buClr>
                <a:srgbClr val="8AD0D6"/>
              </a:buClr>
              <a:buNone/>
            </a:pPr>
            <a:r>
              <a:rPr lang="en-US" dirty="0">
                <a:latin typeface="Arial"/>
                <a:ea typeface="+mj-lt"/>
                <a:cs typeface="Arial"/>
              </a:rPr>
              <a:t>{</a:t>
            </a:r>
            <a:endParaRPr lang="en-US" dirty="0">
              <a:ea typeface="+mj-lt"/>
              <a:cs typeface="+mj-lt"/>
            </a:endParaRPr>
          </a:p>
          <a:p>
            <a:pPr marL="0" indent="0">
              <a:spcBef>
                <a:spcPts val="0"/>
              </a:spcBef>
              <a:buClr>
                <a:srgbClr val="8AD0D6"/>
              </a:buClr>
              <a:buNone/>
            </a:pPr>
            <a:r>
              <a:rPr lang="en-US" dirty="0">
                <a:latin typeface="Arial"/>
                <a:ea typeface="+mj-lt"/>
                <a:cs typeface="Arial"/>
              </a:rPr>
              <a:t>for(a=0;a&lt;=</a:t>
            </a:r>
            <a:r>
              <a:rPr lang="en-US" dirty="0" err="1">
                <a:latin typeface="Arial"/>
                <a:ea typeface="+mj-lt"/>
                <a:cs typeface="Arial"/>
              </a:rPr>
              <a:t>x;a</a:t>
            </a:r>
            <a:r>
              <a:rPr lang="en-US" dirty="0">
                <a:latin typeface="Arial"/>
                <a:ea typeface="+mj-lt"/>
                <a:cs typeface="Arial"/>
              </a:rPr>
              <a:t>++);</a:t>
            </a:r>
            <a:endParaRPr lang="en-US" dirty="0">
              <a:ea typeface="+mj-lt"/>
              <a:cs typeface="+mj-lt"/>
            </a:endParaRPr>
          </a:p>
          <a:p>
            <a:pPr marL="0" indent="0">
              <a:spcBef>
                <a:spcPts val="0"/>
              </a:spcBef>
              <a:buClr>
                <a:srgbClr val="8AD0D6"/>
              </a:buClr>
              <a:buNone/>
            </a:pPr>
            <a:r>
              <a:rPr lang="en-US" dirty="0">
                <a:latin typeface="Arial"/>
                <a:ea typeface="+mj-lt"/>
                <a:cs typeface="Arial"/>
              </a:rPr>
              <a:t>}</a:t>
            </a:r>
            <a:endParaRPr lang="en-US" dirty="0">
              <a:ea typeface="+mj-lt"/>
              <a:cs typeface="+mj-lt"/>
            </a:endParaRPr>
          </a:p>
          <a:p>
            <a:pPr marL="0" indent="0">
              <a:spcBef>
                <a:spcPts val="0"/>
              </a:spcBef>
              <a:buClr>
                <a:srgbClr val="8AD0D6"/>
              </a:buClr>
              <a:buNone/>
            </a:pPr>
            <a:r>
              <a:rPr lang="en-US" dirty="0">
                <a:ea typeface="+mj-lt"/>
                <a:cs typeface="+mj-lt"/>
              </a:rPr>
              <a:t>void </a:t>
            </a:r>
            <a:r>
              <a:rPr lang="en-US" dirty="0" err="1">
                <a:ea typeface="+mj-lt"/>
                <a:cs typeface="+mj-lt"/>
              </a:rPr>
              <a:t>motor_clk</a:t>
            </a:r>
            <a:r>
              <a:rPr lang="en-US" dirty="0">
                <a:ea typeface="+mj-lt"/>
                <a:cs typeface="+mj-lt"/>
              </a:rPr>
              <a:t>(int y, int z) // motor moves in clock wise direction</a:t>
            </a:r>
          </a:p>
          <a:p>
            <a:pPr marL="0" indent="0">
              <a:spcBef>
                <a:spcPts val="0"/>
              </a:spcBef>
              <a:buClr>
                <a:srgbClr val="8AD0D6"/>
              </a:buClr>
              <a:buNone/>
            </a:pPr>
            <a:r>
              <a:rPr lang="en-US" dirty="0">
                <a:ea typeface="+mj-lt"/>
                <a:cs typeface="+mj-lt"/>
              </a:rPr>
              <a:t>{</a:t>
            </a:r>
          </a:p>
          <a:p>
            <a:pPr marL="0" indent="0">
              <a:spcBef>
                <a:spcPts val="0"/>
              </a:spcBef>
              <a:buClr>
                <a:srgbClr val="8AD0D6"/>
              </a:buClr>
              <a:buNone/>
            </a:pPr>
            <a:r>
              <a:rPr lang="en-US" dirty="0">
                <a:ea typeface="+mj-lt"/>
                <a:cs typeface="+mj-lt"/>
              </a:rPr>
              <a:t>for(a=0; a&lt;=y; a++)</a:t>
            </a:r>
          </a:p>
          <a:p>
            <a:pPr marL="0" indent="0">
              <a:spcBef>
                <a:spcPts val="0"/>
              </a:spcBef>
              <a:buClr>
                <a:srgbClr val="8AD0D6"/>
              </a:buClr>
              <a:buNone/>
            </a:pPr>
            <a:r>
              <a:rPr lang="en-US" dirty="0">
                <a:ea typeface="+mj-lt"/>
                <a:cs typeface="+mj-lt"/>
              </a:rPr>
              <a:t>{</a:t>
            </a:r>
          </a:p>
          <a:p>
            <a:pPr marL="0" indent="0">
              <a:spcBef>
                <a:spcPts val="0"/>
              </a:spcBef>
              <a:buClr>
                <a:srgbClr val="8AD0D6"/>
              </a:buClr>
              <a:buNone/>
            </a:pPr>
            <a:r>
              <a:rPr lang="en-US" dirty="0">
                <a:ea typeface="+mj-lt"/>
                <a:cs typeface="+mj-lt"/>
              </a:rPr>
              <a:t>       m1=1;m2=0;m3=0;m4=0;</a:t>
            </a:r>
          </a:p>
          <a:p>
            <a:pPr marL="0" indent="0">
              <a:spcBef>
                <a:spcPts val="0"/>
              </a:spcBef>
              <a:buNone/>
            </a:pPr>
            <a:r>
              <a:rPr lang="en-US" dirty="0">
                <a:ea typeface="+mj-lt"/>
                <a:cs typeface="+mj-lt"/>
              </a:rPr>
              <a:t>  delay(z);      </a:t>
            </a:r>
          </a:p>
          <a:p>
            <a:pPr marL="0" indent="0">
              <a:spcBef>
                <a:spcPts val="0"/>
              </a:spcBef>
              <a:buNone/>
            </a:pPr>
            <a:r>
              <a:rPr lang="en-US" dirty="0">
                <a:ea typeface="+mj-lt"/>
                <a:cs typeface="+mj-lt"/>
              </a:rPr>
              <a:t>      m1=0;m2=1;m3=0;m4=0;</a:t>
            </a:r>
          </a:p>
          <a:p>
            <a:pPr marL="0" indent="0">
              <a:spcBef>
                <a:spcPts val="0"/>
              </a:spcBef>
              <a:buNone/>
            </a:pPr>
            <a:r>
              <a:rPr lang="en-US" dirty="0">
                <a:ea typeface="+mj-lt"/>
                <a:cs typeface="+mj-lt"/>
              </a:rPr>
              <a:t>      delay(z); </a:t>
            </a:r>
          </a:p>
          <a:p>
            <a:pPr marL="0" indent="0">
              <a:spcBef>
                <a:spcPts val="0"/>
              </a:spcBef>
              <a:buNone/>
            </a:pPr>
            <a:r>
              <a:rPr lang="en-US" dirty="0">
                <a:ea typeface="+mj-lt"/>
                <a:cs typeface="+mj-lt"/>
              </a:rPr>
              <a:t>       m1=0;m2=0;m3=1;m4=0;</a:t>
            </a:r>
          </a:p>
          <a:p>
            <a:pPr marL="0" indent="0">
              <a:spcBef>
                <a:spcPts val="0"/>
              </a:spcBef>
              <a:buNone/>
            </a:pPr>
            <a:r>
              <a:rPr lang="en-US" dirty="0">
                <a:ea typeface="+mj-lt"/>
                <a:cs typeface="+mj-lt"/>
              </a:rPr>
              <a:t>       delay(z);</a:t>
            </a:r>
          </a:p>
          <a:p>
            <a:pPr marL="0" indent="0">
              <a:spcBef>
                <a:spcPts val="0"/>
              </a:spcBef>
              <a:buNone/>
            </a:pPr>
            <a:r>
              <a:rPr lang="en-US" dirty="0">
                <a:ea typeface="+mj-lt"/>
                <a:cs typeface="+mj-lt"/>
              </a:rPr>
              <a:t>       m1=0;m2=0;m3=0;m4=1;</a:t>
            </a:r>
          </a:p>
          <a:p>
            <a:pPr marL="0" indent="0">
              <a:spcBef>
                <a:spcPts val="0"/>
              </a:spcBef>
              <a:buNone/>
            </a:pPr>
            <a:r>
              <a:rPr lang="en-US" dirty="0">
                <a:ea typeface="+mj-lt"/>
                <a:cs typeface="+mj-lt"/>
              </a:rPr>
              <a:t>       delay(z);</a:t>
            </a:r>
          </a:p>
          <a:p>
            <a:pPr marL="0" indent="0">
              <a:spcBef>
                <a:spcPts val="0"/>
              </a:spcBef>
              <a:buNone/>
            </a:pPr>
            <a:r>
              <a:rPr lang="en-US" dirty="0">
                <a:ea typeface="+mj-lt"/>
                <a:cs typeface="+mj-lt"/>
              </a:rPr>
              <a:t>     }</a:t>
            </a:r>
          </a:p>
          <a:p>
            <a:pPr marL="0" indent="0">
              <a:spcBef>
                <a:spcPts val="0"/>
              </a:spcBef>
              <a:buNone/>
            </a:pPr>
            <a:r>
              <a:rPr lang="en-US" dirty="0">
                <a:ea typeface="+mj-lt"/>
                <a:cs typeface="+mj-lt"/>
              </a:rPr>
              <a:t> }</a:t>
            </a:r>
          </a:p>
          <a:p>
            <a:pPr marL="274320" indent="-274320">
              <a:spcBef>
                <a:spcPct val="20000"/>
              </a:spcBef>
              <a:buNone/>
            </a:pPr>
            <a:r>
              <a:rPr lang="en-US" dirty="0">
                <a:ea typeface="+mj-lt"/>
                <a:cs typeface="+mj-lt"/>
              </a:rPr>
              <a:t>void </a:t>
            </a:r>
            <a:r>
              <a:rPr lang="en-US" dirty="0" err="1">
                <a:ea typeface="+mj-lt"/>
                <a:cs typeface="+mj-lt"/>
              </a:rPr>
              <a:t>motor_anticlk</a:t>
            </a:r>
            <a:r>
              <a:rPr lang="en-US" dirty="0">
                <a:ea typeface="+mj-lt"/>
                <a:cs typeface="+mj-lt"/>
              </a:rPr>
              <a:t>(int u, int v)        // motor moves in </a:t>
            </a:r>
            <a:r>
              <a:rPr lang="en-US" dirty="0" err="1">
                <a:ea typeface="+mj-lt"/>
                <a:cs typeface="+mj-lt"/>
              </a:rPr>
              <a:t>anticlock</a:t>
            </a:r>
            <a:r>
              <a:rPr lang="en-US" dirty="0">
                <a:ea typeface="+mj-lt"/>
                <a:cs typeface="+mj-lt"/>
              </a:rPr>
              <a:t> wise direction</a:t>
            </a:r>
          </a:p>
          <a:p>
            <a:pPr marL="274320" indent="-274320">
              <a:spcBef>
                <a:spcPct val="20000"/>
              </a:spcBef>
              <a:buNone/>
            </a:pPr>
            <a:r>
              <a:rPr lang="en-US" dirty="0">
                <a:ea typeface="+mj-lt"/>
                <a:cs typeface="+mj-lt"/>
              </a:rPr>
              <a:t>{</a:t>
            </a:r>
          </a:p>
          <a:p>
            <a:pPr marL="274320" indent="-274320">
              <a:spcBef>
                <a:spcPct val="20000"/>
              </a:spcBef>
              <a:buNone/>
            </a:pPr>
            <a:r>
              <a:rPr lang="en-US" dirty="0">
                <a:ea typeface="+mj-lt"/>
                <a:cs typeface="+mj-lt"/>
              </a:rPr>
              <a:t>for(a=0; a&lt;=u; a++)</a:t>
            </a:r>
          </a:p>
          <a:p>
            <a:pPr marL="274320" indent="-274320">
              <a:spcBef>
                <a:spcPct val="20000"/>
              </a:spcBef>
              <a:buNone/>
            </a:pPr>
            <a:r>
              <a:rPr lang="en-US" dirty="0">
                <a:ea typeface="+mj-lt"/>
                <a:cs typeface="+mj-lt"/>
              </a:rPr>
              <a:t>{</a:t>
            </a:r>
          </a:p>
          <a:p>
            <a:pPr marL="274320" indent="-274320">
              <a:spcBef>
                <a:spcPct val="20000"/>
              </a:spcBef>
              <a:buNone/>
            </a:pPr>
            <a:r>
              <a:rPr lang="en-US" dirty="0">
                <a:ea typeface="+mj-lt"/>
                <a:cs typeface="+mj-lt"/>
              </a:rPr>
              <a:t>m1=0;m2=0;m3=0;m4=1;</a:t>
            </a:r>
          </a:p>
          <a:p>
            <a:pPr marL="274320" indent="-274320">
              <a:spcBef>
                <a:spcPct val="20000"/>
              </a:spcBef>
              <a:buNone/>
            </a:pPr>
            <a:r>
              <a:rPr lang="en-US" dirty="0">
                <a:ea typeface="+mj-lt"/>
                <a:cs typeface="+mj-lt"/>
              </a:rPr>
              <a:t>      delay(v);</a:t>
            </a:r>
          </a:p>
          <a:p>
            <a:pPr marL="274320" indent="-274320">
              <a:spcBef>
                <a:spcPct val="20000"/>
              </a:spcBef>
              <a:buNone/>
            </a:pPr>
            <a:r>
              <a:rPr lang="en-US" dirty="0">
                <a:ea typeface="+mj-lt"/>
                <a:cs typeface="+mj-lt"/>
              </a:rPr>
              <a:t>     m1=0;m2=0;m3=1;m4=0;</a:t>
            </a:r>
          </a:p>
          <a:p>
            <a:pPr marL="274320" indent="-274320">
              <a:spcBef>
                <a:spcPct val="20000"/>
              </a:spcBef>
              <a:buNone/>
            </a:pPr>
            <a:r>
              <a:rPr lang="en-US" dirty="0">
                <a:ea typeface="+mj-lt"/>
                <a:cs typeface="+mj-lt"/>
              </a:rPr>
              <a:t>     delay(v);</a:t>
            </a:r>
          </a:p>
          <a:p>
            <a:pPr marL="274320" indent="-274320">
              <a:spcBef>
                <a:spcPct val="20000"/>
              </a:spcBef>
              <a:buNone/>
            </a:pPr>
            <a:r>
              <a:rPr lang="en-US" dirty="0">
                <a:ea typeface="+mj-lt"/>
                <a:cs typeface="+mj-lt"/>
              </a:rPr>
              <a:t>     m1=0;m2=1;m3=0;m4=0;</a:t>
            </a:r>
          </a:p>
          <a:p>
            <a:pPr marL="274320" indent="-274320">
              <a:spcBef>
                <a:spcPct val="20000"/>
              </a:spcBef>
              <a:buNone/>
            </a:pPr>
            <a:r>
              <a:rPr lang="en-US" dirty="0">
                <a:ea typeface="+mj-lt"/>
                <a:cs typeface="+mj-lt"/>
              </a:rPr>
              <a:t>     delay(v); </a:t>
            </a:r>
          </a:p>
          <a:p>
            <a:pPr marL="274320" indent="-274320">
              <a:spcBef>
                <a:spcPct val="20000"/>
              </a:spcBef>
              <a:buNone/>
            </a:pPr>
            <a:r>
              <a:rPr lang="en-US" dirty="0">
                <a:ea typeface="+mj-lt"/>
                <a:cs typeface="+mj-lt"/>
              </a:rPr>
              <a:t>     m1=1;m2=0;m3=0;m4=0;</a:t>
            </a:r>
          </a:p>
          <a:p>
            <a:pPr marL="274320" indent="-274320">
              <a:spcBef>
                <a:spcPct val="20000"/>
              </a:spcBef>
              <a:buNone/>
            </a:pPr>
            <a:r>
              <a:rPr lang="en-US" dirty="0">
                <a:ea typeface="+mj-lt"/>
                <a:cs typeface="+mj-lt"/>
              </a:rPr>
              <a:t>     delay(v);</a:t>
            </a:r>
          </a:p>
          <a:p>
            <a:pPr marL="274320" indent="-274320">
              <a:spcBef>
                <a:spcPct val="20000"/>
              </a:spcBef>
              <a:buNone/>
            </a:pPr>
            <a:r>
              <a:rPr lang="en-US" dirty="0">
                <a:ea typeface="+mj-lt"/>
                <a:cs typeface="+mj-lt"/>
              </a:rPr>
              <a:t>   }</a:t>
            </a:r>
          </a:p>
          <a:p>
            <a:pPr marL="274320" indent="-274320">
              <a:spcBef>
                <a:spcPct val="20000"/>
              </a:spcBef>
              <a:buNone/>
            </a:pPr>
            <a:r>
              <a:rPr lang="en-US" dirty="0">
                <a:ea typeface="+mj-lt"/>
                <a:cs typeface="+mj-lt"/>
              </a:rPr>
              <a:t>}</a:t>
            </a:r>
          </a:p>
          <a:p>
            <a:pPr marL="0" indent="0">
              <a:spcBef>
                <a:spcPts val="0"/>
              </a:spcBef>
              <a:buNone/>
            </a:pPr>
            <a:r>
              <a:rPr lang="en-US" dirty="0">
                <a:ea typeface="+mj-lt"/>
                <a:cs typeface="+mj-lt"/>
              </a:rPr>
              <a:t>void </a:t>
            </a:r>
            <a:r>
              <a:rPr lang="en-US" dirty="0" err="1">
                <a:ea typeface="+mj-lt"/>
                <a:cs typeface="+mj-lt"/>
              </a:rPr>
              <a:t>motor_stop</a:t>
            </a:r>
            <a:r>
              <a:rPr lang="en-US" dirty="0">
                <a:ea typeface="+mj-lt"/>
                <a:cs typeface="+mj-lt"/>
              </a:rPr>
              <a:t>() // motor stops</a:t>
            </a:r>
          </a:p>
          <a:p>
            <a:pPr marL="0" indent="0">
              <a:spcBef>
                <a:spcPts val="0"/>
              </a:spcBef>
              <a:buNone/>
            </a:pPr>
            <a:r>
              <a:rPr lang="en-US" dirty="0">
                <a:ea typeface="+mj-lt"/>
                <a:cs typeface="+mj-lt"/>
              </a:rPr>
              <a:t>{</a:t>
            </a:r>
          </a:p>
          <a:p>
            <a:pPr marL="0" indent="0">
              <a:spcBef>
                <a:spcPts val="0"/>
              </a:spcBef>
              <a:buNone/>
            </a:pPr>
            <a:r>
              <a:rPr lang="en-US" dirty="0">
                <a:ea typeface="+mj-lt"/>
                <a:cs typeface="+mj-lt"/>
              </a:rPr>
              <a:t>m1=0;m2=0;m3=0;m4=0;</a:t>
            </a:r>
          </a:p>
          <a:p>
            <a:pPr marL="0" indent="0">
              <a:spcBef>
                <a:spcPts val="0"/>
              </a:spcBef>
              <a:buNone/>
            </a:pPr>
            <a:r>
              <a:rPr lang="en-US" dirty="0">
                <a:ea typeface="+mj-lt"/>
                <a:cs typeface="+mj-lt"/>
              </a:rPr>
              <a:t>}</a:t>
            </a:r>
          </a:p>
          <a:p>
            <a:pPr marL="0" indent="0">
              <a:spcBef>
                <a:spcPts val="0"/>
              </a:spcBef>
              <a:buNone/>
            </a:pPr>
            <a:r>
              <a:rPr lang="en-US" dirty="0">
                <a:ea typeface="+mj-lt"/>
                <a:cs typeface="+mj-lt"/>
              </a:rPr>
              <a:t>void main()</a:t>
            </a:r>
          </a:p>
          <a:p>
            <a:pPr marL="0" indent="0">
              <a:spcBef>
                <a:spcPts val="0"/>
              </a:spcBef>
              <a:buNone/>
            </a:pPr>
            <a:r>
              <a:rPr lang="en-US" dirty="0">
                <a:ea typeface="+mj-lt"/>
                <a:cs typeface="+mj-lt"/>
              </a:rPr>
              <a:t>{</a:t>
            </a:r>
          </a:p>
          <a:p>
            <a:pPr marL="0" indent="0">
              <a:spcBef>
                <a:spcPts val="0"/>
              </a:spcBef>
              <a:buNone/>
            </a:pPr>
            <a:r>
              <a:rPr lang="en-US" dirty="0">
                <a:ea typeface="+mj-lt"/>
                <a:cs typeface="+mj-lt"/>
              </a:rPr>
              <a:t>while(1)</a:t>
            </a:r>
          </a:p>
          <a:p>
            <a:pPr marL="0" indent="0">
              <a:spcBef>
                <a:spcPts val="0"/>
              </a:spcBef>
              <a:buNone/>
            </a:pPr>
            <a:r>
              <a:rPr lang="en-US" dirty="0">
                <a:ea typeface="+mj-lt"/>
                <a:cs typeface="+mj-lt"/>
              </a:rPr>
              <a:t>{</a:t>
            </a:r>
          </a:p>
          <a:p>
            <a:pPr marL="0" indent="0">
              <a:spcBef>
                <a:spcPts val="0"/>
              </a:spcBef>
              <a:buNone/>
            </a:pPr>
            <a:r>
              <a:rPr lang="en-US" dirty="0">
                <a:ea typeface="+mj-lt"/>
                <a:cs typeface="+mj-lt"/>
              </a:rPr>
              <a:t>   </a:t>
            </a:r>
            <a:r>
              <a:rPr lang="en-US" dirty="0" err="1">
                <a:ea typeface="+mj-lt"/>
                <a:cs typeface="+mj-lt"/>
              </a:rPr>
              <a:t>mov_clk</a:t>
            </a:r>
            <a:r>
              <a:rPr lang="en-US" dirty="0">
                <a:ea typeface="+mj-lt"/>
                <a:cs typeface="+mj-lt"/>
              </a:rPr>
              <a:t>(50,1000);</a:t>
            </a:r>
          </a:p>
          <a:p>
            <a:pPr marL="0" indent="0">
              <a:spcBef>
                <a:spcPts val="0"/>
              </a:spcBef>
              <a:buNone/>
            </a:pPr>
            <a:r>
              <a:rPr lang="en-US" dirty="0">
                <a:ea typeface="+mj-lt"/>
                <a:cs typeface="+mj-lt"/>
              </a:rPr>
              <a:t>   </a:t>
            </a:r>
            <a:r>
              <a:rPr lang="en-US" dirty="0" err="1">
                <a:ea typeface="+mj-lt"/>
                <a:cs typeface="+mj-lt"/>
              </a:rPr>
              <a:t>motor_stop</a:t>
            </a:r>
            <a:r>
              <a:rPr lang="en-US" dirty="0">
                <a:ea typeface="+mj-lt"/>
                <a:cs typeface="+mj-lt"/>
              </a:rPr>
              <a:t>();</a:t>
            </a:r>
          </a:p>
          <a:p>
            <a:pPr marL="0" indent="0">
              <a:spcBef>
                <a:spcPts val="0"/>
              </a:spcBef>
              <a:buNone/>
            </a:pPr>
            <a:r>
              <a:rPr lang="en-US" dirty="0">
                <a:ea typeface="+mj-lt"/>
                <a:cs typeface="+mj-lt"/>
              </a:rPr>
              <a:t>   delay(60000);</a:t>
            </a:r>
          </a:p>
          <a:p>
            <a:pPr marL="0" indent="0">
              <a:spcBef>
                <a:spcPts val="0"/>
              </a:spcBef>
              <a:buNone/>
            </a:pPr>
            <a:r>
              <a:rPr lang="en-US" dirty="0">
                <a:ea typeface="+mj-lt"/>
                <a:cs typeface="+mj-lt"/>
              </a:rPr>
              <a:t>   </a:t>
            </a:r>
            <a:r>
              <a:rPr lang="en-US" dirty="0" err="1">
                <a:ea typeface="+mj-lt"/>
                <a:cs typeface="+mj-lt"/>
              </a:rPr>
              <a:t>mov_anticlk</a:t>
            </a:r>
            <a:r>
              <a:rPr lang="en-US" dirty="0">
                <a:ea typeface="+mj-lt"/>
                <a:cs typeface="+mj-lt"/>
              </a:rPr>
              <a:t>(50,1000); </a:t>
            </a:r>
          </a:p>
          <a:p>
            <a:pPr marL="0" indent="0">
              <a:spcBef>
                <a:spcPts val="0"/>
              </a:spcBef>
              <a:buNone/>
            </a:pPr>
            <a:r>
              <a:rPr lang="en-US" dirty="0">
                <a:ea typeface="+mj-lt"/>
                <a:cs typeface="+mj-lt"/>
              </a:rPr>
              <a:t>   </a:t>
            </a:r>
            <a:r>
              <a:rPr lang="en-US" dirty="0" err="1">
                <a:ea typeface="+mj-lt"/>
                <a:cs typeface="+mj-lt"/>
              </a:rPr>
              <a:t>motor_stop</a:t>
            </a:r>
            <a:r>
              <a:rPr lang="en-US" dirty="0">
                <a:ea typeface="+mj-lt"/>
                <a:cs typeface="+mj-lt"/>
              </a:rPr>
              <a:t>();</a:t>
            </a:r>
          </a:p>
          <a:p>
            <a:pPr marL="0" indent="0">
              <a:spcBef>
                <a:spcPts val="0"/>
              </a:spcBef>
              <a:buNone/>
            </a:pPr>
            <a:r>
              <a:rPr lang="en-US" dirty="0">
                <a:ea typeface="+mj-lt"/>
                <a:cs typeface="+mj-lt"/>
              </a:rPr>
              <a:t>   delay(60000);</a:t>
            </a:r>
          </a:p>
          <a:p>
            <a:pPr marL="0" indent="0">
              <a:spcBef>
                <a:spcPts val="0"/>
              </a:spcBef>
              <a:buNone/>
            </a:pPr>
            <a:r>
              <a:rPr lang="en-US" dirty="0">
                <a:ea typeface="+mj-lt"/>
                <a:cs typeface="+mj-lt"/>
              </a:rPr>
              <a:t>}</a:t>
            </a:r>
          </a:p>
          <a:p>
            <a:pPr marL="0" indent="0">
              <a:spcBef>
                <a:spcPts val="0"/>
              </a:spcBef>
              <a:buNone/>
            </a:pPr>
            <a:endParaRPr lang="en-US" dirty="0"/>
          </a:p>
          <a:p>
            <a:pPr>
              <a:buClr>
                <a:srgbClr val="8AD0D6"/>
              </a:buClr>
            </a:pP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661737266"/>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GB" sz="3150">
                <a:latin typeface="Century Gothic"/>
                <a:ea typeface="Calibri"/>
                <a:cs typeface="Calibri"/>
              </a:rPr>
              <a:t>HC-05 </a:t>
            </a:r>
            <a:br>
              <a:rPr lang="en-GB" sz="3150" dirty="0">
                <a:latin typeface="Century Gothic"/>
                <a:ea typeface="Calibri"/>
                <a:cs typeface="Calibri"/>
              </a:rPr>
            </a:br>
            <a:r>
              <a:rPr lang="en-GB" sz="3150">
                <a:latin typeface="Century Gothic"/>
                <a:ea typeface="Calibri"/>
                <a:cs typeface="Calibri"/>
              </a:rPr>
              <a:t>Bluetooth</a:t>
            </a:r>
            <a:br>
              <a:rPr lang="en-GB" sz="3150" b="1" dirty="0">
                <a:latin typeface="Calibri"/>
                <a:ea typeface="Calibri"/>
                <a:cs typeface="Calibri"/>
              </a:rPr>
            </a:br>
            <a:br>
              <a:rPr lang="en-GB" sz="3150" b="1" dirty="0">
                <a:latin typeface="Calibri"/>
                <a:ea typeface="Calibri"/>
                <a:cs typeface="Calibri"/>
              </a:rPr>
            </a:br>
            <a:br>
              <a:rPr lang="en-GB" sz="3150" b="1" dirty="0">
                <a:latin typeface="Calibri"/>
                <a:ea typeface="Calibri"/>
                <a:cs typeface="Calibri"/>
              </a:rPr>
            </a:br>
            <a:br>
              <a:rPr lang="en-GB" sz="3150" b="1" dirty="0">
                <a:latin typeface="Calibri"/>
                <a:ea typeface="Calibri"/>
                <a:cs typeface="Calibri"/>
              </a:rPr>
            </a:br>
            <a:br>
              <a:rPr lang="en-GB" sz="3150" b="1" dirty="0">
                <a:latin typeface="Calibri"/>
                <a:ea typeface="Calibri"/>
                <a:cs typeface="Calibri"/>
              </a:rPr>
            </a:br>
            <a:br>
              <a:rPr lang="en-GB" sz="3150" b="1" dirty="0">
                <a:latin typeface="Calibri"/>
                <a:ea typeface="Calibri"/>
                <a:cs typeface="Calibri"/>
              </a:rPr>
            </a:br>
            <a:br>
              <a:rPr lang="en-GB" sz="3150" b="1" dirty="0">
                <a:latin typeface="Calibri"/>
                <a:ea typeface="Calibri"/>
                <a:cs typeface="Calibri"/>
              </a:rPr>
            </a:br>
            <a:br>
              <a:rPr lang="en-GB" sz="3150" b="1" dirty="0">
                <a:latin typeface="Calibri"/>
                <a:ea typeface="Calibri"/>
                <a:cs typeface="Calibri"/>
              </a:rPr>
            </a:br>
            <a:r>
              <a:rPr lang="en-GB" sz="3150" b="1">
                <a:latin typeface="Calibri"/>
                <a:ea typeface="Calibri"/>
                <a:cs typeface="Calibri"/>
              </a:rPr>
              <a:t> Module</a:t>
            </a:r>
            <a:endParaRPr lang="en-US" sz="3150">
              <a:solidFill>
                <a:srgbClr val="FFFFFF"/>
              </a:solidFill>
            </a:endParaRPr>
          </a:p>
        </p:txBody>
      </p:sp>
      <p:sp>
        <p:nvSpPr>
          <p:cNvPr id="3" name="Content Placeholder"/>
          <p:cNvSpPr>
            <a:spLocks noGrp="1"/>
          </p:cNvSpPr>
          <p:nvPr>
            <p:ph idx="1"/>
          </p:nvPr>
        </p:nvSpPr>
        <p:spPr>
          <a:xfrm>
            <a:off x="5101999" y="-42545"/>
            <a:ext cx="6138479" cy="6967219"/>
          </a:xfrm>
        </p:spPr>
        <p:txBody>
          <a:bodyPr vert="horz" lIns="91440" tIns="45720" rIns="91440" bIns="45720" rtlCol="0" anchor="ctr">
            <a:normAutofit fontScale="62500" lnSpcReduction="20000"/>
          </a:bodyPr>
          <a:lstStyle/>
          <a:p>
            <a:pPr>
              <a:buClr>
                <a:srgbClr val="8AD0D6"/>
              </a:buClr>
            </a:pPr>
            <a:r>
              <a:rPr lang="en-GB" b="1">
                <a:ea typeface="+mj-lt"/>
                <a:cs typeface="+mj-lt"/>
              </a:rPr>
              <a:t>Wireless Serial Communication Using  HC-05 Bluetooth Module</a:t>
            </a:r>
            <a:endParaRPr lang="en-US"/>
          </a:p>
          <a:p>
            <a:pPr>
              <a:buClr>
                <a:srgbClr val="8AD0D6"/>
              </a:buClr>
            </a:pPr>
            <a:endParaRPr lang="en-GB" b="1" dirty="0"/>
          </a:p>
          <a:p>
            <a:pPr>
              <a:buNone/>
            </a:pPr>
            <a:r>
              <a:rPr lang="en-US" b="1">
                <a:ea typeface="+mj-lt"/>
                <a:cs typeface="+mj-lt"/>
              </a:rPr>
              <a:t>HC-05 module </a:t>
            </a:r>
            <a:r>
              <a:rPr lang="en-US">
                <a:ea typeface="+mj-lt"/>
                <a:cs typeface="+mj-lt"/>
              </a:rPr>
              <a:t>is an easy to use </a:t>
            </a:r>
            <a:r>
              <a:rPr lang="en-US" b="1">
                <a:ea typeface="+mj-lt"/>
                <a:cs typeface="+mj-lt"/>
              </a:rPr>
              <a:t>Bluetooth SPP (Serial Port Protocol) module</a:t>
            </a:r>
            <a:r>
              <a:rPr lang="en-US">
                <a:ea typeface="+mj-lt"/>
                <a:cs typeface="+mj-lt"/>
              </a:rPr>
              <a:t>, designed  for transparent wireless serial connection setup. </a:t>
            </a:r>
            <a:endParaRPr lang="en-US"/>
          </a:p>
          <a:p>
            <a:pPr>
              <a:buNone/>
            </a:pPr>
            <a:r>
              <a:rPr lang="en-US">
                <a:ea typeface="+mj-lt"/>
                <a:cs typeface="+mj-lt"/>
              </a:rPr>
              <a:t>The HC-05 Bluetooth Module can be used in a Master or Slave configuration, making it a  great solution for wireless communication. </a:t>
            </a:r>
            <a:endParaRPr lang="en-US"/>
          </a:p>
          <a:p>
            <a:pPr marL="0" indent="0">
              <a:buNone/>
            </a:pPr>
            <a:r>
              <a:rPr lang="en-US">
                <a:ea typeface="+mj-lt"/>
                <a:cs typeface="+mj-lt"/>
              </a:rPr>
              <a:t>This serial port Bluetooth module is fully qualified </a:t>
            </a:r>
            <a:r>
              <a:rPr lang="en-US" b="1">
                <a:ea typeface="+mj-lt"/>
                <a:cs typeface="+mj-lt"/>
              </a:rPr>
              <a:t>Bluetooth V2.0+EDR (Enhanced Data  Rate) </a:t>
            </a:r>
            <a:r>
              <a:rPr lang="en-US">
                <a:ea typeface="+mj-lt"/>
                <a:cs typeface="+mj-lt"/>
              </a:rPr>
              <a:t>3Mbps Modulation with complete 2.4GHz radio transceiver and baseband.The Bluetooth module HC-05 is a MASTER/SLAVE module. </a:t>
            </a:r>
          </a:p>
          <a:p>
            <a:pPr>
              <a:buNone/>
            </a:pPr>
            <a:r>
              <a:rPr lang="en-US">
                <a:ea typeface="+mj-lt"/>
                <a:cs typeface="+mj-lt"/>
              </a:rPr>
              <a:t>By default the factory setting is SLAVE. </a:t>
            </a:r>
            <a:endParaRPr lang="en-US"/>
          </a:p>
          <a:p>
            <a:pPr>
              <a:buNone/>
            </a:pPr>
            <a:r>
              <a:rPr lang="en-US">
                <a:ea typeface="+mj-lt"/>
                <a:cs typeface="+mj-lt"/>
              </a:rPr>
              <a:t>The Role of the module (Master or Slave) can be configured only by AT COMMANDS. </a:t>
            </a:r>
            <a:endParaRPr lang="en-US"/>
          </a:p>
          <a:p>
            <a:pPr>
              <a:buNone/>
            </a:pPr>
            <a:r>
              <a:rPr lang="en-US">
                <a:ea typeface="+mj-lt"/>
                <a:cs typeface="+mj-lt"/>
              </a:rPr>
              <a:t>The slave modules cannot initiate a connection to another Bluetooth device, but can accept connections. </a:t>
            </a:r>
            <a:endParaRPr lang="en-US"/>
          </a:p>
          <a:p>
            <a:pPr>
              <a:buNone/>
            </a:pPr>
            <a:r>
              <a:rPr lang="en-US">
                <a:ea typeface="+mj-lt"/>
                <a:cs typeface="+mj-lt"/>
              </a:rPr>
              <a:t>Master module can initiate a connection to other devices. </a:t>
            </a:r>
            <a:endParaRPr lang="en-US"/>
          </a:p>
          <a:p>
            <a:pPr>
              <a:buNone/>
            </a:pPr>
            <a:r>
              <a:rPr lang="en-US">
                <a:ea typeface="+mj-lt"/>
                <a:cs typeface="+mj-lt"/>
              </a:rPr>
              <a:t>The user can use it simply for a serial port replacement to establish connection between MCU and other device wirelessly.</a:t>
            </a:r>
            <a:endParaRPr lang="en-US"/>
          </a:p>
          <a:p>
            <a:pPr marL="0" indent="0">
              <a:buNone/>
            </a:pPr>
            <a:br>
              <a:rPr lang="en-US" dirty="0"/>
            </a:br>
            <a:r>
              <a:rPr lang="en-US" b="1">
                <a:ea typeface="+mj-lt"/>
                <a:cs typeface="+mj-lt"/>
              </a:rPr>
              <a:t>Hardware Features </a:t>
            </a:r>
            <a:endParaRPr lang="en-US" dirty="0"/>
          </a:p>
          <a:p>
            <a:pPr>
              <a:buNone/>
            </a:pPr>
            <a:r>
              <a:rPr lang="en-US">
                <a:ea typeface="+mj-lt"/>
                <a:cs typeface="+mj-lt"/>
              </a:rPr>
              <a:t>•3.3 to 5 V I/O. </a:t>
            </a:r>
            <a:endParaRPr lang="en-US"/>
          </a:p>
          <a:p>
            <a:pPr>
              <a:buNone/>
            </a:pPr>
            <a:r>
              <a:rPr lang="en-US">
                <a:ea typeface="+mj-lt"/>
                <a:cs typeface="+mj-lt"/>
              </a:rPr>
              <a:t>•PIO(Programmable Input/output) control. •UART interface with programmable baud rate. •With integrated antenna. </a:t>
            </a:r>
            <a:endParaRPr lang="en-US"/>
          </a:p>
          <a:p>
            <a:pPr>
              <a:buNone/>
            </a:pPr>
            <a:r>
              <a:rPr lang="en-US" b="1">
                <a:ea typeface="+mj-lt"/>
                <a:cs typeface="+mj-lt"/>
              </a:rPr>
              <a:t>Software Features </a:t>
            </a:r>
            <a:endParaRPr lang="en-US"/>
          </a:p>
          <a:p>
            <a:pPr>
              <a:buNone/>
            </a:pPr>
            <a:r>
              <a:rPr lang="en-US">
                <a:ea typeface="+mj-lt"/>
                <a:cs typeface="+mj-lt"/>
              </a:rPr>
              <a:t>•Slave default Baud rate: 9600, Data bits:8, Stop  bit:1,Parity:No parity. </a:t>
            </a:r>
            <a:endParaRPr lang="en-US"/>
          </a:p>
          <a:p>
            <a:pPr marL="0" indent="0">
              <a:buNone/>
            </a:pPr>
            <a:r>
              <a:rPr lang="en-US">
                <a:ea typeface="+mj-lt"/>
                <a:cs typeface="+mj-lt"/>
              </a:rPr>
              <a:t>•Auto-connect to the last device on power as default. •Permit pairing device to connect as default. •Auto-pairing PINCODE:”1234” as default.</a:t>
            </a:r>
            <a:endParaRPr lang="en-US"/>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025795807"/>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ea typeface="+mj-lt"/>
                <a:cs typeface="+mj-lt"/>
              </a:rPr>
              <a:t>Pin </a:t>
            </a:r>
            <a:br>
              <a:rPr lang="en-US" sz="2400" dirty="0">
                <a:ea typeface="+mj-lt"/>
                <a:cs typeface="+mj-lt"/>
              </a:rPr>
            </a:br>
            <a:r>
              <a:rPr lang="en-US" sz="2400">
                <a:ea typeface="+mj-lt"/>
                <a:cs typeface="+mj-lt"/>
              </a:rPr>
              <a:t>Description</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2230"/>
            <a:ext cx="6186104" cy="6862444"/>
          </a:xfrm>
        </p:spPr>
        <p:txBody>
          <a:bodyPr vert="horz" lIns="91440" tIns="45720" rIns="91440" bIns="45720" rtlCol="0" anchor="ctr">
            <a:normAutofit fontScale="62500" lnSpcReduction="20000"/>
          </a:bodyPr>
          <a:lstStyle/>
          <a:p>
            <a:pPr>
              <a:buClr>
                <a:srgbClr val="8AD0D6"/>
              </a:buClr>
            </a:pPr>
            <a:r>
              <a:rPr lang="en-GB">
                <a:ea typeface="+mj-lt"/>
                <a:cs typeface="+mj-lt"/>
              </a:rPr>
              <a:t>The HC-05 Bluetooth Module has 6pins. They are as follows:  </a:t>
            </a:r>
            <a:endParaRPr lang="en-US">
              <a:ea typeface="+mj-lt"/>
              <a:cs typeface="+mj-lt"/>
            </a:endParaRPr>
          </a:p>
          <a:p>
            <a:pPr>
              <a:buClr>
                <a:srgbClr val="8AD0D6"/>
              </a:buClr>
            </a:pPr>
            <a:r>
              <a:rPr lang="en-GB" b="1">
                <a:ea typeface="+mj-lt"/>
                <a:cs typeface="+mj-lt"/>
              </a:rPr>
              <a:t>ENABLE: </a:t>
            </a:r>
            <a:r>
              <a:rPr lang="en-GB">
                <a:ea typeface="+mj-lt"/>
                <a:cs typeface="+mj-lt"/>
              </a:rPr>
              <a:t>When enable is pulled LOW, the module is disabled which means the  module will not turn on and it fails to communicate. When enable is  left open or connected to 3.3V, the module is enabled i.e the  </a:t>
            </a:r>
            <a:endParaRPr lang="en-GB"/>
          </a:p>
          <a:p>
            <a:pPr algn="r">
              <a:buClr>
                <a:srgbClr val="8AD0D6"/>
              </a:buClr>
            </a:pPr>
            <a:r>
              <a:rPr lang="en-GB">
                <a:ea typeface="+mj-lt"/>
                <a:cs typeface="+mj-lt"/>
              </a:rPr>
              <a:t>module remains on and communication also takes place.  </a:t>
            </a:r>
            <a:endParaRPr lang="en-GB"/>
          </a:p>
          <a:p>
            <a:pPr>
              <a:buClr>
                <a:srgbClr val="8AD0D6"/>
              </a:buClr>
            </a:pPr>
            <a:r>
              <a:rPr lang="en-GB" b="1">
                <a:ea typeface="+mj-lt"/>
                <a:cs typeface="+mj-lt"/>
              </a:rPr>
              <a:t>Vcc: </a:t>
            </a:r>
            <a:r>
              <a:rPr lang="en-GB">
                <a:ea typeface="+mj-lt"/>
                <a:cs typeface="+mj-lt"/>
              </a:rPr>
              <a:t>Supply Voltage 3.3V to 5V  </a:t>
            </a:r>
            <a:endParaRPr lang="en-GB"/>
          </a:p>
          <a:p>
            <a:pPr>
              <a:buClr>
                <a:srgbClr val="8AD0D6"/>
              </a:buClr>
            </a:pPr>
            <a:r>
              <a:rPr lang="en-GB" b="1">
                <a:ea typeface="+mj-lt"/>
                <a:cs typeface="+mj-lt"/>
              </a:rPr>
              <a:t>GND: </a:t>
            </a:r>
            <a:r>
              <a:rPr lang="en-GB">
                <a:ea typeface="+mj-lt"/>
                <a:cs typeface="+mj-lt"/>
              </a:rPr>
              <a:t>Ground pin  </a:t>
            </a:r>
            <a:endParaRPr lang="en-GB"/>
          </a:p>
          <a:p>
            <a:pPr>
              <a:buClr>
                <a:srgbClr val="8AD0D6"/>
              </a:buClr>
            </a:pPr>
            <a:r>
              <a:rPr lang="en-GB" b="1">
                <a:ea typeface="+mj-lt"/>
                <a:cs typeface="+mj-lt"/>
              </a:rPr>
              <a:t>TXD &amp; RXD: </a:t>
            </a:r>
            <a:r>
              <a:rPr lang="en-GB">
                <a:ea typeface="+mj-lt"/>
                <a:cs typeface="+mj-lt"/>
              </a:rPr>
              <a:t>These two pins acts as an UART interface for communication</a:t>
            </a:r>
            <a:endParaRPr lang="en-GB"/>
          </a:p>
          <a:p>
            <a:pPr>
              <a:buClr>
                <a:srgbClr val="8AD0D6"/>
              </a:buClr>
            </a:pPr>
            <a:r>
              <a:rPr lang="en-GB" b="1">
                <a:ea typeface="+mj-lt"/>
                <a:cs typeface="+mj-lt"/>
              </a:rPr>
              <a:t>Pin Description </a:t>
            </a:r>
            <a:endParaRPr lang="en-GB"/>
          </a:p>
          <a:p>
            <a:pPr marL="0" indent="0">
              <a:buClr>
                <a:srgbClr val="8AD0D6"/>
              </a:buClr>
              <a:buNone/>
            </a:pPr>
            <a:r>
              <a:rPr lang="en-GB" b="1">
                <a:ea typeface="+mj-lt"/>
                <a:cs typeface="+mj-lt"/>
              </a:rPr>
              <a:t>STATE: </a:t>
            </a:r>
            <a:r>
              <a:rPr lang="en-GB">
                <a:ea typeface="+mj-lt"/>
                <a:cs typeface="+mj-lt"/>
              </a:rPr>
              <a:t>It acts as a status indicator. </a:t>
            </a:r>
            <a:endParaRPr lang="en-GB"/>
          </a:p>
          <a:p>
            <a:pPr marL="0" indent="0">
              <a:buClr>
                <a:srgbClr val="8AD0D6"/>
              </a:buClr>
              <a:buNone/>
            </a:pPr>
            <a:r>
              <a:rPr lang="en-GB">
                <a:ea typeface="+mj-lt"/>
                <a:cs typeface="+mj-lt"/>
              </a:rPr>
              <a:t>When the module is not connected to / paired with any other Bluetooth device,  signal goes Low. At this low state, the led flashes continuously which denotes  that the module is not paired with other device. </a:t>
            </a:r>
            <a:endParaRPr lang="en-GB"/>
          </a:p>
          <a:p>
            <a:pPr marL="0" indent="0">
              <a:buClr>
                <a:srgbClr val="8AD0D6"/>
              </a:buClr>
              <a:buNone/>
            </a:pPr>
            <a:r>
              <a:rPr lang="en-GB">
                <a:ea typeface="+mj-lt"/>
                <a:cs typeface="+mj-lt"/>
              </a:rPr>
              <a:t>When this module is connected to/paired with any other Bluetooth device, the  signal goes High. At this high state, the led blinks with a constant delay say for  example 2s delay which indicates that the module is paired. </a:t>
            </a:r>
          </a:p>
          <a:p>
            <a:pPr marL="0" indent="0">
              <a:buClr>
                <a:srgbClr val="8AD0D6"/>
              </a:buClr>
              <a:buNone/>
            </a:pPr>
            <a:r>
              <a:rPr lang="en-GB" b="1">
                <a:ea typeface="+mj-lt"/>
                <a:cs typeface="+mj-lt"/>
              </a:rPr>
              <a:t>BUTTON SWITCH: </a:t>
            </a:r>
            <a:r>
              <a:rPr lang="en-GB">
                <a:ea typeface="+mj-lt"/>
                <a:cs typeface="+mj-lt"/>
              </a:rPr>
              <a:t>This is used to switch the module into AT command mode. To enable  AT command mode, press the button switch for a second. With the  help of AT commands, the user can change the parameters of this  </a:t>
            </a:r>
          </a:p>
          <a:p>
            <a:pPr marL="0" indent="0">
              <a:buClr>
                <a:srgbClr val="8AD0D6"/>
              </a:buClr>
              <a:buNone/>
            </a:pPr>
            <a:r>
              <a:rPr lang="en-GB">
                <a:ea typeface="+mj-lt"/>
                <a:cs typeface="+mj-lt"/>
              </a:rPr>
              <a:t>module but only when the module is not paired with any other BT  device. If the module is connected to any other Bluetooth device, it  starts to communicate with that device and fails to work in AT  </a:t>
            </a:r>
            <a:endParaRPr lang="en-GB"/>
          </a:p>
          <a:p>
            <a:pPr marL="0" indent="0">
              <a:buClr>
                <a:srgbClr val="8AD0D6"/>
              </a:buClr>
              <a:buNone/>
            </a:pPr>
            <a:r>
              <a:rPr lang="en-GB">
                <a:ea typeface="+mj-lt"/>
                <a:cs typeface="+mj-lt"/>
              </a:rPr>
              <a:t>command mode.</a:t>
            </a:r>
            <a:endParaRPr lang="en-GB"/>
          </a:p>
          <a:p>
            <a:pPr marL="0" indent="0">
              <a:buNone/>
            </a:pPr>
            <a:endParaRPr lang="en-GB" dirty="0"/>
          </a:p>
          <a:p>
            <a:pPr marL="0" indent="0">
              <a:buClr>
                <a:srgbClr val="8AD0D6"/>
              </a:buClr>
              <a:buNone/>
            </a:pPr>
            <a:br>
              <a:rPr lang="en-US" dirty="0"/>
            </a:b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539493087"/>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ea typeface="+mj-lt"/>
                <a:cs typeface="+mj-lt"/>
              </a:rPr>
              <a:t>APPLICATIONS</a:t>
            </a:r>
            <a:br>
              <a:rPr lang="en-US" sz="2400" dirty="0">
                <a:solidFill>
                  <a:srgbClr val="EBEBEB"/>
                </a:solidFill>
              </a:rPr>
            </a:br>
            <a:br>
              <a:rPr lang="en-US" sz="2400" dirty="0">
                <a:solidFill>
                  <a:srgbClr val="EBEBEB"/>
                </a:solidFill>
              </a:rPr>
            </a:br>
            <a:br>
              <a:rPr lang="en-US" sz="2400" dirty="0">
                <a:solidFill>
                  <a:srgbClr val="FFFFFF"/>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4597174" y="-109220"/>
            <a:ext cx="8624504" cy="7776844"/>
          </a:xfrm>
        </p:spPr>
        <p:txBody>
          <a:bodyPr vert="horz" lIns="91440" tIns="45720" rIns="91440" bIns="45720" rtlCol="0" anchor="ctr">
            <a:normAutofit fontScale="47500" lnSpcReduction="20000"/>
          </a:bodyPr>
          <a:lstStyle/>
          <a:p>
            <a:pPr>
              <a:buClr>
                <a:srgbClr val="8AD0D6"/>
              </a:buClr>
            </a:pPr>
            <a:r>
              <a:rPr lang="en-GB">
                <a:ea typeface="+mj-lt"/>
                <a:cs typeface="+mj-lt"/>
              </a:rPr>
              <a:t>Wireless mobile controlled  HOME AUTOMATION WIRELESS MOBILE CONTROLLEED ROBOT.</a:t>
            </a:r>
            <a:endParaRPr lang="en-US">
              <a:ea typeface="+mj-lt"/>
              <a:cs typeface="+mj-lt"/>
            </a:endParaRPr>
          </a:p>
          <a:p>
            <a:pPr>
              <a:buClr>
                <a:srgbClr val="8AD0D6"/>
              </a:buClr>
            </a:pPr>
            <a:r>
              <a:rPr lang="en-US">
                <a:ea typeface="+mj-lt"/>
                <a:cs typeface="+mj-lt"/>
              </a:rPr>
              <a:t>Wireless nodes to received data to mobiles.</a:t>
            </a:r>
            <a:endParaRPr lang="en-US"/>
          </a:p>
          <a:p>
            <a:pPr>
              <a:buClr>
                <a:srgbClr val="8AD0D6"/>
              </a:buClr>
            </a:pPr>
            <a:r>
              <a:rPr lang="en-US">
                <a:ea typeface="+mj-lt"/>
                <a:cs typeface="+mj-lt"/>
              </a:rPr>
              <a:t>Send data wirelessly from mobile to microcontroller to turn  on and off the LEDs on 8051 microcontroller board. </a:t>
            </a:r>
            <a:endParaRPr lang="en-US"/>
          </a:p>
          <a:p>
            <a:pPr>
              <a:buNone/>
            </a:pPr>
            <a:r>
              <a:rPr lang="en-US"/>
              <a:t>Slave</a:t>
            </a:r>
          </a:p>
          <a:p>
            <a:pPr>
              <a:buNone/>
            </a:pPr>
            <a:r>
              <a:rPr lang="en-US">
                <a:ea typeface="+mj-lt"/>
                <a:cs typeface="+mj-lt"/>
              </a:rPr>
              <a:t>#include &lt;reg52.h&gt; </a:t>
            </a:r>
            <a:endParaRPr lang="en-US"/>
          </a:p>
          <a:p>
            <a:pPr>
              <a:buNone/>
            </a:pPr>
            <a:r>
              <a:rPr lang="en-US">
                <a:ea typeface="+mj-lt"/>
                <a:cs typeface="+mj-lt"/>
              </a:rPr>
              <a:t>void main() </a:t>
            </a:r>
            <a:endParaRPr lang="en-US"/>
          </a:p>
          <a:p>
            <a:pPr>
              <a:buNone/>
            </a:pPr>
            <a:r>
              <a:rPr lang="en-US">
                <a:ea typeface="+mj-lt"/>
                <a:cs typeface="+mj-lt"/>
              </a:rPr>
              <a:t>{ </a:t>
            </a:r>
            <a:endParaRPr lang="en-US"/>
          </a:p>
          <a:p>
            <a:pPr>
              <a:buNone/>
            </a:pPr>
            <a:r>
              <a:rPr lang="en-US">
                <a:ea typeface="+mj-lt"/>
                <a:cs typeface="+mj-lt"/>
              </a:rPr>
              <a:t>unsigned char temp; </a:t>
            </a:r>
            <a:endParaRPr lang="en-US"/>
          </a:p>
          <a:p>
            <a:pPr>
              <a:buNone/>
            </a:pPr>
            <a:r>
              <a:rPr lang="en-US">
                <a:ea typeface="+mj-lt"/>
                <a:cs typeface="+mj-lt"/>
              </a:rPr>
              <a:t>TMOD = 0x20; // timer1 mode2 SCON=0x50 ; // mode1 r-en </a:t>
            </a:r>
            <a:endParaRPr lang="en-US"/>
          </a:p>
          <a:p>
            <a:pPr>
              <a:buNone/>
            </a:pPr>
            <a:r>
              <a:rPr lang="en-US">
                <a:ea typeface="+mj-lt"/>
                <a:cs typeface="+mj-lt"/>
              </a:rPr>
              <a:t>TH1=0x0FD ; //9600 baud rate TR1=1; //on timer1  </a:t>
            </a:r>
          </a:p>
          <a:p>
            <a:pPr>
              <a:buNone/>
            </a:pPr>
            <a:r>
              <a:rPr lang="en-US">
                <a:ea typeface="+mj-lt"/>
                <a:cs typeface="+mj-lt"/>
              </a:rPr>
              <a:t>if (temp=='1') </a:t>
            </a:r>
          </a:p>
          <a:p>
            <a:pPr>
              <a:buNone/>
            </a:pPr>
            <a:r>
              <a:rPr lang="en-US">
                <a:ea typeface="+mj-lt"/>
                <a:cs typeface="+mj-lt"/>
              </a:rPr>
              <a:t>P1=0x00; // port 1 off </a:t>
            </a:r>
          </a:p>
          <a:p>
            <a:pPr>
              <a:buNone/>
            </a:pPr>
            <a:r>
              <a:rPr lang="en-US" b="1">
                <a:ea typeface="+mj-lt"/>
                <a:cs typeface="+mj-lt"/>
              </a:rPr>
              <a:t>while(1) </a:t>
            </a:r>
            <a:endParaRPr lang="en-US">
              <a:ea typeface="+mj-lt"/>
              <a:cs typeface="+mj-lt"/>
            </a:endParaRPr>
          </a:p>
          <a:p>
            <a:pPr>
              <a:buNone/>
            </a:pPr>
            <a:endParaRPr lang="en-US" dirty="0">
              <a:ea typeface="+mj-lt"/>
              <a:cs typeface="+mj-lt"/>
            </a:endParaRPr>
          </a:p>
          <a:p>
            <a:pPr>
              <a:buNone/>
            </a:pPr>
            <a:r>
              <a:rPr lang="en-US">
                <a:ea typeface="+mj-lt"/>
                <a:cs typeface="+mj-lt"/>
              </a:rPr>
              <a:t>{ </a:t>
            </a:r>
          </a:p>
          <a:p>
            <a:pPr>
              <a:buNone/>
            </a:pPr>
            <a:r>
              <a:rPr lang="en-US">
                <a:ea typeface="+mj-lt"/>
                <a:cs typeface="+mj-lt"/>
              </a:rPr>
              <a:t>P1=(0X01&lt;&lt;4); // LED1 glow </a:t>
            </a:r>
          </a:p>
          <a:p>
            <a:pPr>
              <a:buNone/>
            </a:pPr>
            <a:r>
              <a:rPr lang="en-US">
                <a:ea typeface="+mj-lt"/>
                <a:cs typeface="+mj-lt"/>
              </a:rPr>
              <a:t>} </a:t>
            </a:r>
          </a:p>
          <a:p>
            <a:pPr>
              <a:buNone/>
            </a:pPr>
            <a:r>
              <a:rPr lang="en-US">
                <a:ea typeface="+mj-lt"/>
                <a:cs typeface="+mj-lt"/>
              </a:rPr>
              <a:t>else if (temp=='2') </a:t>
            </a:r>
          </a:p>
          <a:p>
            <a:pPr>
              <a:buNone/>
            </a:pPr>
            <a:r>
              <a:rPr lang="en-US">
                <a:ea typeface="+mj-lt"/>
                <a:cs typeface="+mj-lt"/>
              </a:rPr>
              <a:t>{ </a:t>
            </a:r>
          </a:p>
          <a:p>
            <a:pPr>
              <a:buNone/>
            </a:pPr>
            <a:r>
              <a:rPr lang="en-US">
                <a:ea typeface="+mj-lt"/>
                <a:cs typeface="+mj-lt"/>
              </a:rPr>
              <a:t>P1=(0X01&lt;&lt;5); // LED1 glow </a:t>
            </a:r>
          </a:p>
          <a:p>
            <a:pPr>
              <a:buNone/>
            </a:pPr>
            <a:r>
              <a:rPr lang="en-US">
                <a:ea typeface="+mj-lt"/>
                <a:cs typeface="+mj-lt"/>
              </a:rPr>
              <a:t>} </a:t>
            </a:r>
          </a:p>
          <a:p>
            <a:pPr>
              <a:buNone/>
            </a:pPr>
            <a:r>
              <a:rPr lang="en-US">
                <a:ea typeface="+mj-lt"/>
                <a:cs typeface="+mj-lt"/>
              </a:rPr>
              <a:t>else if (temp=='3') </a:t>
            </a:r>
          </a:p>
          <a:p>
            <a:pPr>
              <a:buNone/>
            </a:pPr>
            <a:r>
              <a:rPr lang="en-US" b="1">
                <a:ea typeface="+mj-lt"/>
                <a:cs typeface="+mj-lt"/>
              </a:rPr>
              <a:t>Logic to generate control action  </a:t>
            </a:r>
            <a:endParaRPr lang="en-US">
              <a:ea typeface="+mj-lt"/>
              <a:cs typeface="+mj-lt"/>
            </a:endParaRPr>
          </a:p>
          <a:p>
            <a:pPr>
              <a:buNone/>
            </a:pPr>
            <a:r>
              <a:rPr lang="en-US">
                <a:ea typeface="+mj-lt"/>
                <a:cs typeface="+mj-lt"/>
              </a:rPr>
              <a:t>{ </a:t>
            </a:r>
          </a:p>
          <a:p>
            <a:pPr>
              <a:buNone/>
            </a:pPr>
            <a:r>
              <a:rPr lang="en-US">
                <a:ea typeface="+mj-lt"/>
                <a:cs typeface="+mj-lt"/>
              </a:rPr>
              <a:t>P1=(0X01&lt;&lt;6); // LED1 glow </a:t>
            </a:r>
            <a:br>
              <a:rPr lang="en-US" dirty="0">
                <a:ea typeface="+mj-lt"/>
                <a:cs typeface="+mj-lt"/>
              </a:rPr>
            </a:br>
            <a:endParaRPr lang="en-US" dirty="0">
              <a:ea typeface="+mj-lt"/>
              <a:cs typeface="+mj-lt"/>
            </a:endParaRPr>
          </a:p>
          <a:p>
            <a:pPr>
              <a:buNone/>
            </a:pPr>
            <a:r>
              <a:rPr lang="en-US" b="1">
                <a:ea typeface="+mj-lt"/>
                <a:cs typeface="+mj-lt"/>
              </a:rPr>
              <a:t>based on received data </a:t>
            </a:r>
            <a:r>
              <a:rPr lang="en-US">
                <a:ea typeface="+mj-lt"/>
                <a:cs typeface="+mj-lt"/>
              </a:rPr>
              <a:t>} </a:t>
            </a:r>
            <a:endParaRPr lang="en-US" dirty="0">
              <a:ea typeface="+mj-lt"/>
              <a:cs typeface="+mj-lt"/>
            </a:endParaRPr>
          </a:p>
          <a:p>
            <a:pPr>
              <a:buNone/>
            </a:pPr>
            <a:r>
              <a:rPr lang="en-US">
                <a:ea typeface="+mj-lt"/>
                <a:cs typeface="+mj-lt"/>
              </a:rPr>
              <a:t>} </a:t>
            </a:r>
            <a:br>
              <a:rPr lang="en-US" dirty="0"/>
            </a:br>
            <a:endParaRPr lang="en-US">
              <a:ea typeface="+mj-lt"/>
              <a:cs typeface="+mj-lt"/>
            </a:endParaRPr>
          </a:p>
          <a:p>
            <a:pPr>
              <a:buNone/>
            </a:pPr>
            <a:br>
              <a:rPr lang="en-US" dirty="0"/>
            </a:br>
            <a:br>
              <a:rPr lang="en-US" dirty="0"/>
            </a:br>
            <a:br>
              <a:rPr lang="en-US" dirty="0"/>
            </a:br>
            <a:endParaRPr lang="en-US"/>
          </a:p>
        </p:txBody>
      </p:sp>
      <p:sp>
        <p:nvSpPr>
          <p:cNvPr id="4" name="TextBox 3">
            <a:extLst>
              <a:ext uri="{FF2B5EF4-FFF2-40B4-BE49-F238E27FC236}">
                <a16:creationId xmlns:a16="http://schemas.microsoft.com/office/drawing/2014/main" id="{CABFCFB9-255D-4329-A594-59098210A193}"/>
              </a:ext>
            </a:extLst>
          </p:cNvPr>
          <p:cNvSpPr txBox="1"/>
          <p:nvPr/>
        </p:nvSpPr>
        <p:spPr>
          <a:xfrm>
            <a:off x="7962900" y="3257550"/>
            <a:ext cx="2743200" cy="3347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350">
                <a:latin typeface="Century Gothic"/>
                <a:ea typeface="Calibri"/>
                <a:cs typeface="Calibri"/>
              </a:rPr>
              <a:t>//rx while(!RI); // wait till RI become 1 </a:t>
            </a:r>
            <a:endParaRPr lang="en-GB" sz="1350" dirty="0">
              <a:latin typeface="Century Gothic"/>
              <a:ea typeface="Calibri"/>
              <a:cs typeface="Calibri"/>
            </a:endParaRPr>
          </a:p>
          <a:p>
            <a:r>
              <a:rPr lang="en-GB" sz="1350" dirty="0">
                <a:latin typeface="Century Gothic"/>
                <a:ea typeface="Calibri"/>
                <a:cs typeface="Calibri"/>
              </a:rPr>
              <a:t> </a:t>
            </a:r>
            <a:r>
              <a:rPr lang="en-GB" sz="1800" b="1">
                <a:latin typeface="Century Gothic"/>
                <a:ea typeface="Calibri"/>
                <a:cs typeface="Calibri"/>
              </a:rPr>
              <a:t>Wait till serial data is received </a:t>
            </a:r>
            <a:endParaRPr lang="en-GB" sz="1350">
              <a:latin typeface="Century Gothic"/>
              <a:ea typeface="Calibri"/>
              <a:cs typeface="Calibri"/>
            </a:endParaRPr>
          </a:p>
          <a:p>
            <a:r>
              <a:rPr lang="en-GB" sz="1350">
                <a:latin typeface="Century Gothic"/>
                <a:ea typeface="Calibri"/>
                <a:cs typeface="Calibri"/>
              </a:rPr>
              <a:t>temp=SBUF; // collect received data into variable temp RI=0; // Clear RI flag else if (temp=='4')</a:t>
            </a:r>
          </a:p>
          <a:p>
            <a:r>
              <a:rPr lang="en-GB" sz="1350">
                <a:latin typeface="Century Gothic"/>
                <a:ea typeface="Calibri"/>
                <a:cs typeface="Calibri"/>
              </a:rPr>
              <a:t> {</a:t>
            </a:r>
          </a:p>
          <a:p>
            <a:r>
              <a:rPr lang="en-GB" sz="1350">
                <a:latin typeface="Century Gothic"/>
                <a:ea typeface="Calibri"/>
                <a:cs typeface="Calibri"/>
              </a:rPr>
              <a:t> P1=(0X01&lt;&lt;7); // LED1 glow }</a:t>
            </a:r>
          </a:p>
          <a:p>
            <a:r>
              <a:rPr lang="en-GB" sz="1350">
                <a:latin typeface="Century Gothic"/>
                <a:ea typeface="Calibri"/>
                <a:cs typeface="Calibri"/>
              </a:rPr>
              <a:t> else if (SBUF=='5') </a:t>
            </a:r>
          </a:p>
          <a:p>
            <a:r>
              <a:rPr lang="en-GB" sz="1350">
                <a:latin typeface="Century Gothic"/>
                <a:ea typeface="Calibri"/>
                <a:cs typeface="Calibri"/>
              </a:rPr>
              <a:t>{</a:t>
            </a:r>
          </a:p>
          <a:p>
            <a:r>
              <a:rPr lang="en-GB" sz="1350">
                <a:latin typeface="Century Gothic"/>
                <a:ea typeface="Calibri"/>
                <a:cs typeface="Calibri"/>
              </a:rPr>
              <a:t> P1=(0X00); // LED1</a:t>
            </a:r>
            <a:r>
              <a:rPr lang="en-GB" sz="1350" dirty="0">
                <a:solidFill>
                  <a:srgbClr val="0070C0"/>
                </a:solidFill>
                <a:latin typeface="Calibri"/>
                <a:ea typeface="Calibri"/>
                <a:cs typeface="Calibri"/>
              </a:rPr>
              <a:t> </a:t>
            </a:r>
            <a:r>
              <a:rPr lang="en-GB" sz="1350">
                <a:solidFill>
                  <a:srgbClr val="0070C0"/>
                </a:solidFill>
                <a:latin typeface="Calibri"/>
                <a:ea typeface="Calibri"/>
                <a:cs typeface="Calibri"/>
              </a:rPr>
              <a:t>off }</a:t>
            </a:r>
            <a:endParaRPr lang="en-GB" sz="1350">
              <a:solidFill>
                <a:srgbClr val="FFFFFF"/>
              </a:solidFill>
              <a:latin typeface="Century Gothic" panose="020B0502020202020204"/>
              <a:ea typeface="Calibri"/>
              <a:cs typeface="Calibri"/>
            </a:endParaRPr>
          </a:p>
          <a:p>
            <a:r>
              <a:rPr lang="en-GB" sz="1350" dirty="0">
                <a:solidFill>
                  <a:srgbClr val="0070C0"/>
                </a:solidFill>
                <a:latin typeface="Calibri"/>
                <a:ea typeface="Calibri"/>
                <a:cs typeface="Calibri"/>
              </a:rPr>
              <a:t> </a:t>
            </a:r>
            <a:r>
              <a:rPr lang="en-GB" sz="1350" b="1">
                <a:latin typeface="Calibri"/>
                <a:ea typeface="Calibri"/>
                <a:cs typeface="Calibri"/>
              </a:rPr>
              <a:t>}</a:t>
            </a:r>
            <a:endParaRPr lang="en-GB" sz="1350">
              <a:latin typeface="Century Gothic" panose="020B0502020202020204"/>
              <a:ea typeface="Calibri"/>
              <a:cs typeface="Calibri"/>
            </a:endParaRPr>
          </a:p>
          <a:p>
            <a:r>
              <a:rPr lang="en-GB" sz="1350" b="1" dirty="0">
                <a:latin typeface="Calibri"/>
                <a:ea typeface="Calibri"/>
                <a:cs typeface="Calibri"/>
              </a:rPr>
              <a:t> </a:t>
            </a:r>
            <a:r>
              <a:rPr lang="en-GB" sz="1350">
                <a:latin typeface="Calibri"/>
                <a:ea typeface="Calibri"/>
                <a:cs typeface="Calibri"/>
              </a:rPr>
              <a:t>} </a:t>
            </a:r>
            <a:endParaRPr lang="en-GB" sz="135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947524437"/>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ea typeface="+mj-lt"/>
                <a:cs typeface="+mj-lt"/>
              </a:rPr>
              <a:t>ESP – 8266  </a:t>
            </a:r>
            <a:br>
              <a:rPr lang="en-US" sz="2400" dirty="0">
                <a:ea typeface="+mj-lt"/>
                <a:cs typeface="+mj-lt"/>
              </a:rPr>
            </a:br>
            <a:r>
              <a:rPr lang="en-US" sz="2400">
                <a:ea typeface="+mj-lt"/>
                <a:cs typeface="+mj-lt"/>
              </a:rPr>
              <a:t>Wifi module</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US">
                <a:ea typeface="+mj-lt"/>
                <a:cs typeface="+mj-lt"/>
              </a:rPr>
              <a:t>The ESP8266 can be controlled from your local Wi-Fi network or from the internet (after port forwarding). The ESP-01 module has GPIO pins that can be programmed to turn an LED or a relay ON/OFF through the internet. The module can be programmed using an Arduino/USB-to-TTL converter through the serial pins (RX,TX).</a:t>
            </a:r>
            <a:endParaRPr lang="en-GB"/>
          </a:p>
          <a:p>
            <a:pPr>
              <a:buClr>
                <a:srgbClr val="8AD0D6"/>
              </a:buClr>
            </a:pPr>
            <a:endParaRPr lang="en-US" dirty="0"/>
          </a:p>
          <a:p>
            <a:pPr>
              <a:spcBef>
                <a:spcPts val="0"/>
              </a:spcBef>
              <a:buClr>
                <a:srgbClr val="8AD0D6"/>
              </a:buClr>
              <a:buAutoNum type="arabicPeriod"/>
            </a:pPr>
            <a:endParaRPr lang="en-US" i="1"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a:extLst>
              <a:ext uri="{FF2B5EF4-FFF2-40B4-BE49-F238E27FC236}">
                <a16:creationId xmlns:a16="http://schemas.microsoft.com/office/drawing/2014/main" id="{9139B2FF-E5CE-4A5E-A495-3C379715923F}"/>
              </a:ext>
            </a:extLst>
          </p:cNvPr>
          <p:cNvPicPr>
            <a:picLocks noChangeAspect="1"/>
          </p:cNvPicPr>
          <p:nvPr/>
        </p:nvPicPr>
        <p:blipFill>
          <a:blip r:embed="rId3"/>
          <a:stretch>
            <a:fillRect/>
          </a:stretch>
        </p:blipFill>
        <p:spPr>
          <a:xfrm>
            <a:off x="-4176" y="3863309"/>
            <a:ext cx="4663858" cy="2993573"/>
          </a:xfrm>
          <a:prstGeom prst="rect">
            <a:avLst/>
          </a:prstGeom>
        </p:spPr>
      </p:pic>
    </p:spTree>
    <p:extLst>
      <p:ext uri="{BB962C8B-B14F-4D97-AF65-F5344CB8AC3E}">
        <p14:creationId xmlns:p14="http://schemas.microsoft.com/office/powerpoint/2010/main" val="2339710864"/>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1042769" y="690879"/>
            <a:ext cx="3682049" cy="4190095"/>
          </a:xfrm>
        </p:spPr>
        <p:txBody>
          <a:bodyPr anchor="ctr">
            <a:normAutofit fontScale="90000"/>
          </a:bodyPr>
          <a:lstStyle/>
          <a:p>
            <a:r>
              <a:rPr lang="en-US" sz="2400" dirty="0">
                <a:ea typeface="+mj-lt"/>
                <a:cs typeface="+mj-lt"/>
              </a:rPr>
              <a:t>Communication With                           Nodemcu </a:t>
            </a:r>
            <a:br>
              <a:rPr lang="en-US" sz="2400" dirty="0">
                <a:ea typeface="+mj-lt"/>
                <a:cs typeface="+mj-lt"/>
              </a:rPr>
            </a:br>
            <a:r>
              <a:rPr lang="en-US" sz="2400" dirty="0">
                <a:ea typeface="+mj-lt"/>
                <a:cs typeface="+mj-lt"/>
              </a:rPr>
              <a:t>                            UART</a:t>
            </a:r>
            <a:br>
              <a:rPr lang="en-US" sz="2400" dirty="0">
                <a:ea typeface="+mj-lt"/>
                <a:cs typeface="+mj-lt"/>
              </a:rPr>
            </a:br>
            <a:r>
              <a:rPr lang="en-US" sz="2400">
                <a:ea typeface="+mj-lt"/>
                <a:cs typeface="+mj-lt"/>
              </a:rPr>
              <a:t>                               I2C</a:t>
            </a:r>
            <a:br>
              <a:rPr lang="en-US" sz="2400" dirty="0">
                <a:ea typeface="+mj-lt"/>
                <a:cs typeface="+mj-lt"/>
              </a:rPr>
            </a:br>
            <a:r>
              <a:rPr lang="en-US" sz="2400">
                <a:ea typeface="+mj-lt"/>
                <a:cs typeface="+mj-lt"/>
              </a:rPr>
              <a:t>                                SPI</a:t>
            </a:r>
            <a:endParaRPr lang="en-US"/>
          </a:p>
          <a:p>
            <a:pPr algn="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92500" lnSpcReduction="20000"/>
          </a:bodyPr>
          <a:lstStyle/>
          <a:p>
            <a:pPr>
              <a:lnSpc>
                <a:spcPct val="90000"/>
              </a:lnSpc>
              <a:buClr>
                <a:srgbClr val="8AD0D6"/>
              </a:buClr>
            </a:pPr>
            <a:r>
              <a:rPr lang="en-US">
                <a:ea typeface="+mj-lt"/>
                <a:cs typeface="+mj-lt"/>
              </a:rPr>
              <a:t>UART, or Universal Asynchronous Receiver/Transmitter, is a form of serial communication that relies on just one wire going in either direction. UART is done via pins Rx and Tx, which are respectively used to receive and transmit.</a:t>
            </a:r>
          </a:p>
          <a:p>
            <a:pPr>
              <a:lnSpc>
                <a:spcPct val="90000"/>
              </a:lnSpc>
              <a:buClr>
                <a:srgbClr val="8AD0D6"/>
              </a:buClr>
            </a:pPr>
            <a:r>
              <a:rPr lang="en-US">
                <a:ea typeface="+mj-lt"/>
                <a:cs typeface="+mj-lt"/>
              </a:rPr>
              <a:t>Inter-integrated circuit does have a separate clock signal, but uses just one wire for data transmission. It’s great for connecting a single master device to multiple slaves, each of which has a separate address.</a:t>
            </a:r>
          </a:p>
          <a:p>
            <a:pPr>
              <a:lnSpc>
                <a:spcPct val="90000"/>
              </a:lnSpc>
              <a:buClr>
                <a:srgbClr val="8AD0D6"/>
              </a:buClr>
            </a:pPr>
            <a:r>
              <a:rPr lang="en-US">
                <a:ea typeface="+mj-lt"/>
                <a:cs typeface="+mj-lt"/>
              </a:rPr>
              <a:t>serial peripheral interface, It’s commonly used to connect microcontrollers and other integrated circuits. It’s also full-duplex, which means that every read operation is able to coincide with a write operation. On the NodeMCU, SPI uses three pins: D5 is the CLK; D6 is the Master In Slave Out (or MISO); D7 is the Master Out Slave In (MOSI).</a:t>
            </a:r>
            <a:br>
              <a:rPr lang="en-US" dirty="0">
                <a:ea typeface="+mj-lt"/>
                <a:cs typeface="+mj-lt"/>
              </a:rPr>
            </a:br>
            <a:endParaRPr lang="en-US">
              <a:ea typeface="+mj-lt"/>
              <a:cs typeface="+mj-lt"/>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A picture containing text, scoreboard&#10;&#10;Description automatically generated">
            <a:extLst>
              <a:ext uri="{FF2B5EF4-FFF2-40B4-BE49-F238E27FC236}">
                <a16:creationId xmlns:a16="http://schemas.microsoft.com/office/drawing/2014/main" id="{C7AF6746-8D41-4F8F-9EE1-8DF905B76D4B}"/>
              </a:ext>
            </a:extLst>
          </p:cNvPr>
          <p:cNvPicPr>
            <a:picLocks noChangeAspect="1"/>
          </p:cNvPicPr>
          <p:nvPr/>
        </p:nvPicPr>
        <p:blipFill>
          <a:blip r:embed="rId3"/>
          <a:stretch>
            <a:fillRect/>
          </a:stretch>
        </p:blipFill>
        <p:spPr>
          <a:xfrm>
            <a:off x="-4174" y="2579887"/>
            <a:ext cx="4663856" cy="4276500"/>
          </a:xfrm>
          <a:prstGeom prst="rect">
            <a:avLst/>
          </a:prstGeom>
        </p:spPr>
      </p:pic>
    </p:spTree>
    <p:extLst>
      <p:ext uri="{BB962C8B-B14F-4D97-AF65-F5344CB8AC3E}">
        <p14:creationId xmlns:p14="http://schemas.microsoft.com/office/powerpoint/2010/main" val="317661983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t>LETS</a:t>
            </a:r>
            <a:br>
              <a:rPr lang="en-US" sz="2400" dirty="0">
                <a:solidFill>
                  <a:srgbClr val="EBEBEB"/>
                </a:solidFill>
              </a:rPr>
            </a:br>
            <a:r>
              <a:rPr lang="en-US" sz="2400" dirty="0"/>
              <a:t>GET</a:t>
            </a:r>
            <a:br>
              <a:rPr lang="en-US" sz="2400" dirty="0"/>
            </a:br>
            <a:r>
              <a:rPr lang="en-US" sz="2400" dirty="0"/>
              <a:t>STARTED!</a:t>
            </a: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70000" lnSpcReduction="20000"/>
          </a:bodyPr>
          <a:lstStyle/>
          <a:p>
            <a:pPr>
              <a:buClr>
                <a:srgbClr val="8AD0D6"/>
              </a:buClr>
            </a:pPr>
            <a:r>
              <a:rPr lang="en-GB" dirty="0">
                <a:ea typeface="+mj-lt"/>
                <a:cs typeface="+mj-lt"/>
              </a:rPr>
              <a:t>Download &amp; install the Arduino environment (IDE)</a:t>
            </a:r>
            <a:endParaRPr lang="en-US" dirty="0"/>
          </a:p>
          <a:p>
            <a:pPr>
              <a:buClr>
                <a:srgbClr val="8AD0D6"/>
              </a:buClr>
            </a:pPr>
            <a:endParaRPr lang="en-GB"/>
          </a:p>
          <a:p>
            <a:pPr>
              <a:buClr>
                <a:srgbClr val="8AD0D6"/>
              </a:buClr>
            </a:pPr>
            <a:r>
              <a:rPr lang="en-GB" dirty="0">
                <a:ea typeface="+mj-lt"/>
                <a:cs typeface="+mj-lt"/>
              </a:rPr>
              <a:t>Connect the board to your computer via the UBS.</a:t>
            </a:r>
            <a:endParaRPr lang="en-GB" dirty="0"/>
          </a:p>
          <a:p>
            <a:pPr>
              <a:buClr>
                <a:srgbClr val="8AD0D6"/>
              </a:buClr>
            </a:pPr>
            <a:r>
              <a:rPr lang="en-GB" dirty="0">
                <a:ea typeface="+mj-lt"/>
                <a:cs typeface="+mj-lt"/>
              </a:rPr>
              <a:t>Cable.</a:t>
            </a:r>
            <a:endParaRPr lang="en-GB" dirty="0"/>
          </a:p>
          <a:p>
            <a:pPr>
              <a:buClr>
                <a:srgbClr val="8AD0D6"/>
              </a:buClr>
            </a:pPr>
            <a:endParaRPr lang="en-GB"/>
          </a:p>
          <a:p>
            <a:pPr>
              <a:buClr>
                <a:srgbClr val="8AD0D6"/>
              </a:buClr>
            </a:pPr>
            <a:r>
              <a:rPr lang="en-GB" dirty="0">
                <a:ea typeface="+mj-lt"/>
                <a:cs typeface="+mj-lt"/>
              </a:rPr>
              <a:t>If needed, install the drivers (not needed in lab).</a:t>
            </a:r>
            <a:endParaRPr lang="en-GB" dirty="0"/>
          </a:p>
          <a:p>
            <a:pPr>
              <a:buClr>
                <a:srgbClr val="8AD0D6"/>
              </a:buClr>
            </a:pPr>
            <a:endParaRPr lang="en-GB"/>
          </a:p>
          <a:p>
            <a:pPr>
              <a:buClr>
                <a:srgbClr val="8AD0D6"/>
              </a:buClr>
            </a:pPr>
            <a:r>
              <a:rPr lang="en-GB" dirty="0">
                <a:ea typeface="+mj-lt"/>
                <a:cs typeface="+mj-lt"/>
              </a:rPr>
              <a:t>Launch the Arduino IDE</a:t>
            </a:r>
            <a:endParaRPr lang="en-GB" dirty="0"/>
          </a:p>
          <a:p>
            <a:pPr>
              <a:buClr>
                <a:srgbClr val="8AD0D6"/>
              </a:buClr>
            </a:pPr>
            <a:endParaRPr lang="en-GB"/>
          </a:p>
          <a:p>
            <a:pPr>
              <a:buClr>
                <a:srgbClr val="8AD0D6"/>
              </a:buClr>
            </a:pPr>
            <a:r>
              <a:rPr lang="en-GB" dirty="0">
                <a:ea typeface="+mj-lt"/>
                <a:cs typeface="+mj-lt"/>
              </a:rPr>
              <a:t>Select your board.</a:t>
            </a:r>
            <a:endParaRPr lang="en-GB" dirty="0"/>
          </a:p>
          <a:p>
            <a:pPr>
              <a:buClr>
                <a:srgbClr val="8AD0D6"/>
              </a:buClr>
            </a:pPr>
            <a:endParaRPr lang="en-GB"/>
          </a:p>
          <a:p>
            <a:pPr>
              <a:buClr>
                <a:srgbClr val="8AD0D6"/>
              </a:buClr>
            </a:pPr>
            <a:r>
              <a:rPr lang="en-GB" dirty="0">
                <a:ea typeface="+mj-lt"/>
                <a:cs typeface="+mj-lt"/>
              </a:rPr>
              <a:t>Select your serial port.</a:t>
            </a:r>
            <a:endParaRPr lang="en-GB" dirty="0"/>
          </a:p>
          <a:p>
            <a:pPr>
              <a:buClr>
                <a:srgbClr val="8AD0D6"/>
              </a:buClr>
            </a:pPr>
            <a:endParaRPr lang="en-GB"/>
          </a:p>
          <a:p>
            <a:pPr>
              <a:buClr>
                <a:srgbClr val="8AD0D6"/>
              </a:buClr>
            </a:pPr>
            <a:r>
              <a:rPr lang="en-GB" dirty="0">
                <a:ea typeface="+mj-lt"/>
                <a:cs typeface="+mj-lt"/>
              </a:rPr>
              <a:t>Open the blink example.</a:t>
            </a:r>
            <a:endParaRPr lang="en-GB" dirty="0"/>
          </a:p>
          <a:p>
            <a:pPr>
              <a:buClr>
                <a:srgbClr val="8AD0D6"/>
              </a:buClr>
            </a:pPr>
            <a:endParaRPr lang="en-GB"/>
          </a:p>
          <a:p>
            <a:pPr>
              <a:buClr>
                <a:srgbClr val="8AD0D6"/>
              </a:buClr>
            </a:pPr>
            <a:r>
              <a:rPr lang="en-GB" dirty="0">
                <a:ea typeface="+mj-lt"/>
                <a:cs typeface="+mj-lt"/>
              </a:rPr>
              <a:t>Upload the program.</a:t>
            </a: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D2D40772-2979-43AB-9490-14D17D3030FF}"/>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11" name="Picture 11" descr="Text&#10;&#10;Description automatically generated">
            <a:extLst>
              <a:ext uri="{FF2B5EF4-FFF2-40B4-BE49-F238E27FC236}">
                <a16:creationId xmlns:a16="http://schemas.microsoft.com/office/drawing/2014/main" id="{490752BE-78C7-4F61-95B9-7F0DC12F412B}"/>
              </a:ext>
            </a:extLst>
          </p:cNvPr>
          <p:cNvPicPr>
            <a:picLocks noChangeAspect="1"/>
          </p:cNvPicPr>
          <p:nvPr/>
        </p:nvPicPr>
        <p:blipFill>
          <a:blip r:embed="rId3"/>
          <a:stretch>
            <a:fillRect/>
          </a:stretch>
        </p:blipFill>
        <p:spPr>
          <a:xfrm>
            <a:off x="6263" y="3204054"/>
            <a:ext cx="4663857" cy="3654468"/>
          </a:xfrm>
          <a:prstGeom prst="rect">
            <a:avLst/>
          </a:prstGeom>
        </p:spPr>
      </p:pic>
    </p:spTree>
    <p:extLst>
      <p:ext uri="{BB962C8B-B14F-4D97-AF65-F5344CB8AC3E}">
        <p14:creationId xmlns:p14="http://schemas.microsoft.com/office/powerpoint/2010/main" val="3351702418"/>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r>
              <a:rPr lang="en-US" sz="2400" dirty="0">
                <a:ea typeface="+mj-lt"/>
                <a:cs typeface="+mj-lt"/>
              </a:rPr>
              <a:t>                         Sensors    </a:t>
            </a:r>
            <a:r>
              <a:rPr lang="en-US" sz="2400">
                <a:ea typeface="+mj-lt"/>
                <a:cs typeface="+mj-lt"/>
              </a:rPr>
              <a:t>                              with                             Arduino </a:t>
            </a:r>
          </a:p>
          <a:p>
            <a:pPr algn="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4579"/>
            <a:ext cx="4947854" cy="6851874"/>
          </a:xfrm>
        </p:spPr>
        <p:txBody>
          <a:bodyPr vert="horz" lIns="91440" tIns="45720" rIns="91440" bIns="45720" rtlCol="0" anchor="ctr">
            <a:normAutofit fontScale="70000" lnSpcReduction="20000"/>
          </a:bodyPr>
          <a:lstStyle/>
          <a:p>
            <a:pPr>
              <a:buClr>
                <a:srgbClr val="8AD0D6"/>
              </a:buClr>
            </a:pPr>
            <a:r>
              <a:rPr lang="en-US">
                <a:ea typeface="+mj-lt"/>
                <a:cs typeface="+mj-lt"/>
              </a:rPr>
              <a:t>HC-SR04</a:t>
            </a:r>
            <a:endParaRPr lang="en-US" b="1" dirty="0">
              <a:ea typeface="+mj-lt"/>
              <a:cs typeface="+mj-lt"/>
            </a:endParaRPr>
          </a:p>
          <a:p>
            <a:pPr>
              <a:buClr>
                <a:srgbClr val="8AD0D6"/>
              </a:buClr>
            </a:pPr>
            <a:r>
              <a:rPr lang="en-US" b="1">
                <a:ea typeface="+mj-lt"/>
                <a:cs typeface="+mj-lt"/>
              </a:rPr>
              <a:t>DHT 11</a:t>
            </a:r>
            <a:endParaRPr lang="en-US" b="1" i="1">
              <a:ea typeface="+mj-lt"/>
              <a:cs typeface="+mj-lt"/>
            </a:endParaRPr>
          </a:p>
          <a:p>
            <a:pPr>
              <a:buClr>
                <a:srgbClr val="8AD0D6"/>
              </a:buClr>
            </a:pPr>
            <a:r>
              <a:rPr lang="en-US" b="1">
                <a:ea typeface="+mj-lt"/>
                <a:cs typeface="+mj-lt"/>
              </a:rPr>
              <a:t>IR Sensor </a:t>
            </a:r>
            <a:endParaRPr lang="en-US" b="1" i="1"/>
          </a:p>
          <a:p>
            <a:pPr marL="0" indent="0">
              <a:buClr>
                <a:srgbClr val="8AD0D6"/>
              </a:buClr>
              <a:buNone/>
            </a:pPr>
            <a:r>
              <a:rPr lang="en-US"/>
              <a:t>Program for HC-SR04</a:t>
            </a:r>
            <a:endParaRPr lang="en-US" dirty="0"/>
          </a:p>
          <a:p>
            <a:pPr marL="0" indent="0">
              <a:buClr>
                <a:srgbClr val="8AD0D6"/>
              </a:buClr>
              <a:buNone/>
            </a:pPr>
            <a:r>
              <a:rPr lang="en-US"/>
              <a:t>#define echopin 7</a:t>
            </a:r>
            <a:endParaRPr lang="en-US" dirty="0"/>
          </a:p>
          <a:p>
            <a:pPr marL="0" indent="0">
              <a:buNone/>
            </a:pPr>
            <a:r>
              <a:rPr lang="en-US"/>
              <a:t>#define trigPin 7</a:t>
            </a:r>
            <a:endParaRPr lang="en-US" dirty="0"/>
          </a:p>
          <a:p>
            <a:pPr marL="0" indent="0">
              <a:buNone/>
            </a:pPr>
            <a:r>
              <a:rPr lang="en-US"/>
              <a:t>Long duration, distance:</a:t>
            </a:r>
            <a:endParaRPr lang="en-US" dirty="0"/>
          </a:p>
          <a:p>
            <a:pPr marL="0" indent="0">
              <a:buNone/>
            </a:pPr>
            <a:r>
              <a:rPr lang="en-US"/>
              <a:t>Void setup()</a:t>
            </a:r>
            <a:endParaRPr lang="en-US" dirty="0"/>
          </a:p>
          <a:p>
            <a:pPr marL="0" indent="0">
              <a:buNone/>
            </a:pPr>
            <a:r>
              <a:rPr lang="en-US"/>
              <a:t>{</a:t>
            </a:r>
            <a:endParaRPr lang="en-US" dirty="0"/>
          </a:p>
          <a:p>
            <a:pPr marL="0" indent="0">
              <a:buNone/>
            </a:pPr>
            <a:r>
              <a:rPr lang="en-US"/>
              <a:t>Serial.begin(9600);</a:t>
            </a:r>
            <a:endParaRPr lang="en-US" dirty="0"/>
          </a:p>
          <a:p>
            <a:pPr marL="0" indent="0">
              <a:buNone/>
            </a:pPr>
            <a:r>
              <a:rPr lang="en-US"/>
              <a:t>PinMode(trigpin,OUTPUT);//Trigger pin</a:t>
            </a:r>
            <a:endParaRPr lang="en-US" dirty="0"/>
          </a:p>
          <a:p>
            <a:pPr marL="0" indent="0">
              <a:buNone/>
            </a:pPr>
            <a:endParaRPr lang="en-US" dirty="0">
              <a:ea typeface="+mj-lt"/>
              <a:cs typeface="+mj-lt"/>
            </a:endParaRPr>
          </a:p>
          <a:p>
            <a:pPr marL="0" indent="0">
              <a:buNone/>
            </a:pPr>
            <a:r>
              <a:rPr lang="en-US">
                <a:ea typeface="+mj-lt"/>
                <a:cs typeface="+mj-lt"/>
              </a:rPr>
              <a:t>PinMode(echopin,INPUT);//Echo pin</a:t>
            </a:r>
            <a:endParaRPr lang="en-US"/>
          </a:p>
          <a:p>
            <a:pPr marL="0" indent="0">
              <a:spcBef>
                <a:spcPts val="0"/>
              </a:spcBef>
              <a:buClr>
                <a:srgbClr val="8AD0D6"/>
              </a:buClr>
              <a:buNone/>
            </a:pPr>
            <a:r>
              <a:rPr lang="en-US"/>
              <a:t>}</a:t>
            </a:r>
          </a:p>
          <a:p>
            <a:pPr marL="0" indent="0">
              <a:spcBef>
                <a:spcPts val="0"/>
              </a:spcBef>
              <a:buNone/>
            </a:pPr>
            <a:r>
              <a:rPr lang="en-US"/>
              <a:t>Void loop()</a:t>
            </a:r>
          </a:p>
          <a:p>
            <a:pPr marL="0" indent="0">
              <a:spcBef>
                <a:spcPts val="0"/>
              </a:spcBef>
              <a:buNone/>
            </a:pPr>
            <a:r>
              <a:rPr lang="en-US"/>
              <a:t>{</a:t>
            </a:r>
            <a:endParaRPr lang="en-US" dirty="0"/>
          </a:p>
          <a:p>
            <a:pPr marL="0" indent="0">
              <a:spcBef>
                <a:spcPts val="0"/>
              </a:spcBef>
              <a:buNone/>
            </a:pPr>
            <a:r>
              <a:rPr lang="en-US"/>
              <a:t>digitalWrite (trigPin,LOW);</a:t>
            </a:r>
          </a:p>
          <a:p>
            <a:pPr marL="0" indent="0">
              <a:spcBef>
                <a:spcPts val="0"/>
              </a:spcBef>
              <a:buNone/>
            </a:pPr>
            <a:r>
              <a:rPr lang="en-US"/>
              <a:t>DelayMicroseconds(2);</a:t>
            </a:r>
            <a:endParaRPr lang="en-US" dirty="0"/>
          </a:p>
          <a:p>
            <a:pPr marL="0" indent="0">
              <a:spcBef>
                <a:spcPts val="0"/>
              </a:spcBef>
              <a:buNone/>
            </a:pPr>
            <a:r>
              <a:rPr lang="en-US"/>
              <a:t>DigitalWrite(trigPin,LOW);</a:t>
            </a:r>
            <a:endParaRPr lang="en-US" dirty="0"/>
          </a:p>
          <a:p>
            <a:pPr marL="0" indent="0">
              <a:spcBef>
                <a:spcPts val="0"/>
              </a:spcBef>
              <a:buNone/>
            </a:pPr>
            <a:r>
              <a:rPr lang="en-US"/>
              <a:t>//Now lets read the bounced wave</a:t>
            </a:r>
            <a:endParaRPr lang="en-US" dirty="0"/>
          </a:p>
          <a:p>
            <a:pPr marL="0" indent="0">
              <a:spcBef>
                <a:spcPts val="0"/>
              </a:spcBef>
              <a:buNone/>
            </a:pPr>
            <a:r>
              <a:rPr lang="en-US"/>
              <a:t>duration = pulseln(echoPin, HIGH);</a:t>
            </a:r>
          </a:p>
          <a:p>
            <a:pPr marL="0" indent="0">
              <a:spcBef>
                <a:spcPts val="0"/>
              </a:spcBef>
              <a:buNone/>
            </a:pPr>
            <a:r>
              <a:rPr lang="en-US"/>
              <a:t>//calculate the distance</a:t>
            </a:r>
          </a:p>
          <a:p>
            <a:pPr marL="0" indent="0">
              <a:spcBef>
                <a:spcPts val="0"/>
              </a:spcBef>
              <a:buNone/>
            </a:pPr>
            <a:r>
              <a:rPr lang="en-US"/>
              <a:t>distance = (duration/58.138)*.39;</a:t>
            </a:r>
          </a:p>
          <a:p>
            <a:pPr marL="0" indent="0">
              <a:spcBef>
                <a:spcPts val="0"/>
              </a:spcBef>
              <a:buNone/>
            </a:pPr>
            <a:r>
              <a:rPr lang="en-US"/>
              <a:t>Serial.print("cm");</a:t>
            </a:r>
            <a:endParaRPr lang="en-US" dirty="0"/>
          </a:p>
          <a:p>
            <a:pPr marL="0" indent="0">
              <a:spcBef>
                <a:spcPts val="0"/>
              </a:spcBef>
              <a:buNone/>
            </a:pPr>
            <a:r>
              <a:rPr lang="en-US"/>
              <a:t>Serial.print(distance);</a:t>
            </a:r>
            <a:endParaRPr lang="en-US" dirty="0"/>
          </a:p>
          <a:p>
            <a:pPr marL="0" indent="0">
              <a:spcBef>
                <a:spcPts val="0"/>
              </a:spcBef>
              <a:buNone/>
            </a:pPr>
            <a:r>
              <a:rPr lang="en-US"/>
              <a:t>Delay(1000);</a:t>
            </a:r>
          </a:p>
          <a:p>
            <a:pPr marL="0" indent="0">
              <a:spcBef>
                <a:spcPts val="0"/>
              </a:spcBef>
              <a:buNone/>
            </a:pPr>
            <a:r>
              <a:rPr lang="en-US"/>
              <a:t>}</a:t>
            </a: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Graphical user interface, diagram, application&#10;&#10;Description automatically generated">
            <a:extLst>
              <a:ext uri="{FF2B5EF4-FFF2-40B4-BE49-F238E27FC236}">
                <a16:creationId xmlns:a16="http://schemas.microsoft.com/office/drawing/2014/main" id="{8A7156A5-1A58-4717-BE9C-57E9F0729FA7}"/>
              </a:ext>
            </a:extLst>
          </p:cNvPr>
          <p:cNvPicPr>
            <a:picLocks noChangeAspect="1"/>
          </p:cNvPicPr>
          <p:nvPr/>
        </p:nvPicPr>
        <p:blipFill>
          <a:blip r:embed="rId3"/>
          <a:stretch>
            <a:fillRect/>
          </a:stretch>
        </p:blipFill>
        <p:spPr>
          <a:xfrm>
            <a:off x="1676400" y="2605315"/>
            <a:ext cx="2983282" cy="2106656"/>
          </a:xfrm>
          <a:prstGeom prst="rect">
            <a:avLst/>
          </a:prstGeom>
        </p:spPr>
      </p:pic>
      <p:pic>
        <p:nvPicPr>
          <p:cNvPr id="7" name="Picture 8">
            <a:extLst>
              <a:ext uri="{FF2B5EF4-FFF2-40B4-BE49-F238E27FC236}">
                <a16:creationId xmlns:a16="http://schemas.microsoft.com/office/drawing/2014/main" id="{17FF9A63-CB5C-40D6-BAB1-30207910AA65}"/>
              </a:ext>
            </a:extLst>
          </p:cNvPr>
          <p:cNvPicPr>
            <a:picLocks noChangeAspect="1"/>
          </p:cNvPicPr>
          <p:nvPr/>
        </p:nvPicPr>
        <p:blipFill>
          <a:blip r:embed="rId4"/>
          <a:stretch>
            <a:fillRect/>
          </a:stretch>
        </p:blipFill>
        <p:spPr>
          <a:xfrm>
            <a:off x="6263" y="4705362"/>
            <a:ext cx="2983282" cy="2154975"/>
          </a:xfrm>
          <a:prstGeom prst="rect">
            <a:avLst/>
          </a:prstGeom>
        </p:spPr>
      </p:pic>
      <p:pic>
        <p:nvPicPr>
          <p:cNvPr id="9" name="Picture 9" descr="Diagram&#10;&#10;Description automatically generated">
            <a:extLst>
              <a:ext uri="{FF2B5EF4-FFF2-40B4-BE49-F238E27FC236}">
                <a16:creationId xmlns:a16="http://schemas.microsoft.com/office/drawing/2014/main" id="{06DEFC1C-C262-4E31-BD97-7F9335C02A95}"/>
              </a:ext>
            </a:extLst>
          </p:cNvPr>
          <p:cNvPicPr>
            <a:picLocks noChangeAspect="1"/>
          </p:cNvPicPr>
          <p:nvPr/>
        </p:nvPicPr>
        <p:blipFill>
          <a:blip r:embed="rId5"/>
          <a:stretch>
            <a:fillRect/>
          </a:stretch>
        </p:blipFill>
        <p:spPr>
          <a:xfrm>
            <a:off x="-4175" y="-4520"/>
            <a:ext cx="2743200" cy="2629069"/>
          </a:xfrm>
          <a:prstGeom prst="rect">
            <a:avLst/>
          </a:prstGeom>
        </p:spPr>
      </p:pic>
    </p:spTree>
    <p:extLst>
      <p:ext uri="{BB962C8B-B14F-4D97-AF65-F5344CB8AC3E}">
        <p14:creationId xmlns:p14="http://schemas.microsoft.com/office/powerpoint/2010/main" val="1798619328"/>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a:solidFill>
                  <a:schemeClr val="tx1"/>
                </a:solidFill>
                <a:latin typeface="Century Gothic"/>
                <a:ea typeface="+mj-lt"/>
                <a:cs typeface="Arial"/>
              </a:rPr>
              <a:t>Serial </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communication</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fontScale="92500" lnSpcReduction="10000"/>
          </a:bodyPr>
          <a:lstStyle/>
          <a:p>
            <a:pPr>
              <a:buClr>
                <a:srgbClr val="8AD0D6"/>
              </a:buClr>
            </a:pPr>
            <a:r>
              <a:rPr lang="en-US" b="1" i="1">
                <a:ea typeface="+mj-lt"/>
                <a:cs typeface="+mj-lt"/>
              </a:rPr>
              <a:t>Type of Communication</a:t>
            </a:r>
            <a:endParaRPr lang="en-GB">
              <a:ea typeface="+mj-lt"/>
              <a:cs typeface="+mj-lt"/>
            </a:endParaRPr>
          </a:p>
          <a:p>
            <a:pPr>
              <a:spcBef>
                <a:spcPts val="0"/>
              </a:spcBef>
              <a:buClr>
                <a:srgbClr val="8AD0D6"/>
              </a:buClr>
              <a:buAutoNum type="arabicPeriod"/>
            </a:pPr>
            <a:r>
              <a:rPr lang="en-US" i="1">
                <a:ea typeface="+mj-lt"/>
                <a:cs typeface="+mj-lt"/>
              </a:rPr>
              <a:t>Parallel </a:t>
            </a:r>
            <a:endParaRPr lang="en-US">
              <a:ea typeface="+mj-lt"/>
              <a:cs typeface="+mj-lt"/>
            </a:endParaRPr>
          </a:p>
          <a:p>
            <a:pPr>
              <a:spcBef>
                <a:spcPts val="0"/>
              </a:spcBef>
              <a:buClr>
                <a:srgbClr val="8AD0D6"/>
              </a:buClr>
              <a:buAutoNum type="arabicPeriod"/>
            </a:pPr>
            <a:r>
              <a:rPr lang="en-US" i="1">
                <a:ea typeface="+mj-lt"/>
                <a:cs typeface="+mj-lt"/>
              </a:rPr>
              <a:t>Serial</a:t>
            </a:r>
          </a:p>
          <a:p>
            <a:pPr>
              <a:spcBef>
                <a:spcPts val="0"/>
              </a:spcBef>
              <a:buClr>
                <a:srgbClr val="8AD0D6"/>
              </a:buClr>
            </a:pPr>
            <a:r>
              <a:rPr lang="en-US" b="1">
                <a:latin typeface="Arial"/>
                <a:cs typeface="Arial"/>
              </a:rPr>
              <a:t>UART in 8051</a:t>
            </a:r>
            <a:endParaRPr lang="en-US">
              <a:ea typeface="+mj-lt"/>
              <a:cs typeface="+mj-lt"/>
            </a:endParaRPr>
          </a:p>
          <a:p>
            <a:pPr marL="0" indent="0">
              <a:spcBef>
                <a:spcPts val="0"/>
              </a:spcBef>
              <a:buClr>
                <a:srgbClr val="8AD0D6"/>
              </a:buClr>
              <a:buNone/>
            </a:pPr>
            <a:r>
              <a:rPr lang="en-US">
                <a:latin typeface="Arial"/>
                <a:cs typeface="Arial"/>
              </a:rPr>
              <a:t>An </a:t>
            </a:r>
            <a:r>
              <a:rPr lang="en-US" b="1">
                <a:latin typeface="Arial"/>
                <a:cs typeface="Arial"/>
              </a:rPr>
              <a:t>UART</a:t>
            </a:r>
            <a:r>
              <a:rPr lang="en-US">
                <a:latin typeface="Arial"/>
                <a:cs typeface="Arial"/>
              </a:rPr>
              <a:t>, </a:t>
            </a:r>
            <a:r>
              <a:rPr lang="en-US" i="1">
                <a:latin typeface="Arial"/>
                <a:cs typeface="Arial"/>
              </a:rPr>
              <a:t>universal asynchronous receiver / transmitter</a:t>
            </a:r>
            <a:r>
              <a:rPr lang="en-US">
                <a:latin typeface="Arial"/>
                <a:cs typeface="Arial"/>
              </a:rPr>
              <a:t> is responsible for performing the main task in serial communications with computers. </a:t>
            </a:r>
            <a:endParaRPr lang="en-US" dirty="0">
              <a:ea typeface="+mj-lt"/>
              <a:cs typeface="+mj-lt"/>
            </a:endParaRPr>
          </a:p>
          <a:p>
            <a:pPr marL="0" indent="0">
              <a:spcBef>
                <a:spcPts val="0"/>
              </a:spcBef>
              <a:buClr>
                <a:srgbClr val="8AD0D6"/>
              </a:buClr>
              <a:buNone/>
            </a:pPr>
            <a:endParaRPr lang="en-US" dirty="0">
              <a:ea typeface="+mj-lt"/>
              <a:cs typeface="+mj-lt"/>
            </a:endParaRPr>
          </a:p>
          <a:p>
            <a:pPr marL="0" indent="0">
              <a:spcBef>
                <a:spcPts val="0"/>
              </a:spcBef>
              <a:buClr>
                <a:srgbClr val="8AD0D6"/>
              </a:buClr>
              <a:buNone/>
            </a:pPr>
            <a:r>
              <a:rPr lang="en-US">
                <a:latin typeface="Arial"/>
                <a:cs typeface="Arial"/>
              </a:rPr>
              <a:t>The device changes incoming parallel information to serial data which can be sent on a communication line. A second </a:t>
            </a:r>
            <a:r>
              <a:rPr lang="en-US" b="1">
                <a:latin typeface="Arial"/>
                <a:cs typeface="Arial"/>
              </a:rPr>
              <a:t>UART</a:t>
            </a:r>
            <a:r>
              <a:rPr lang="en-US">
                <a:latin typeface="Arial"/>
                <a:cs typeface="Arial"/>
              </a:rPr>
              <a:t> can be used to receive the information. </a:t>
            </a:r>
            <a:endParaRPr lang="en-US" dirty="0">
              <a:ea typeface="+mj-lt"/>
              <a:cs typeface="+mj-lt"/>
            </a:endParaRPr>
          </a:p>
          <a:p>
            <a:pPr marL="0" indent="0">
              <a:spcBef>
                <a:spcPts val="0"/>
              </a:spcBef>
              <a:buClr>
                <a:srgbClr val="8AD0D6"/>
              </a:buClr>
              <a:buNone/>
            </a:pPr>
            <a:r>
              <a:rPr lang="en-US">
                <a:latin typeface="Arial"/>
                <a:cs typeface="Arial"/>
              </a:rPr>
              <a:t>To communicate with pc or other devices we need some standards like RS232.</a:t>
            </a:r>
            <a:endParaRPr lang="en-US" dirty="0">
              <a:ea typeface="+mj-lt"/>
              <a:cs typeface="+mj-lt"/>
            </a:endParaRPr>
          </a:p>
          <a:p>
            <a:pPr>
              <a:spcBef>
                <a:spcPts val="0"/>
              </a:spcBef>
              <a:buClr>
                <a:srgbClr val="8AD0D6"/>
              </a:buClr>
            </a:pPr>
            <a:endParaRPr lang="en-US" dirty="0">
              <a:ea typeface="+mj-lt"/>
              <a:cs typeface="+mj-lt"/>
            </a:endParaRPr>
          </a:p>
          <a:p>
            <a:pPr marL="0" indent="0">
              <a:spcBef>
                <a:spcPts val="0"/>
              </a:spcBef>
              <a:buClr>
                <a:srgbClr val="8AD0D6"/>
              </a:buClr>
              <a:buNone/>
            </a:pPr>
            <a:r>
              <a:rPr lang="en-US">
                <a:latin typeface="Arial"/>
                <a:cs typeface="Arial"/>
              </a:rPr>
              <a:t>A  driver(MAX232) is used to convert TTL level to RS232 voltage level.</a:t>
            </a:r>
            <a:endParaRPr lang="en-US"/>
          </a:p>
          <a:p>
            <a:pPr>
              <a:spcBef>
                <a:spcPts val="0"/>
              </a:spcBef>
              <a:buClr>
                <a:srgbClr val="8AD0D6"/>
              </a:buClr>
              <a:buAutoNum type="arabicPeriod"/>
            </a:pPr>
            <a:endParaRPr lang="en-US" i="1"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548989059"/>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dirty="0">
                <a:solidFill>
                  <a:schemeClr val="tx1"/>
                </a:solidFill>
                <a:latin typeface="Century Gothic"/>
                <a:ea typeface="+mj-lt"/>
                <a:cs typeface="Arial"/>
              </a:rPr>
              <a:t>P</a:t>
            </a:r>
            <a:br>
              <a:rPr lang="en-US" sz="2400" dirty="0">
                <a:solidFill>
                  <a:schemeClr val="tx1"/>
                </a:solidFill>
                <a:cs typeface="Arial"/>
              </a:rPr>
            </a:br>
            <a:r>
              <a:rPr lang="en-US" sz="2400" dirty="0">
                <a:solidFill>
                  <a:schemeClr val="tx1"/>
                </a:solidFill>
                <a:cs typeface="Arial"/>
              </a:rPr>
              <a:t>R</a:t>
            </a:r>
            <a:br>
              <a:rPr lang="en-US" sz="2400" dirty="0">
                <a:solidFill>
                  <a:schemeClr val="tx1"/>
                </a:solidFill>
                <a:cs typeface="Arial"/>
              </a:rPr>
            </a:br>
            <a:r>
              <a:rPr lang="en-US" sz="2400" dirty="0">
                <a:solidFill>
                  <a:schemeClr val="tx1"/>
                </a:solidFill>
                <a:cs typeface="Arial"/>
              </a:rPr>
              <a:t>J</a:t>
            </a:r>
            <a:br>
              <a:rPr lang="en-US" sz="2400" dirty="0">
                <a:solidFill>
                  <a:schemeClr val="tx1"/>
                </a:solidFill>
                <a:cs typeface="Arial"/>
              </a:rPr>
            </a:br>
            <a:r>
              <a:rPr lang="en-US" sz="2400" dirty="0">
                <a:solidFill>
                  <a:schemeClr val="tx1"/>
                </a:solidFill>
                <a:cs typeface="Arial"/>
              </a:rPr>
              <a:t>O</a:t>
            </a:r>
            <a:br>
              <a:rPr lang="en-US" sz="2400" dirty="0">
                <a:solidFill>
                  <a:schemeClr val="tx1"/>
                </a:solidFill>
                <a:cs typeface="Arial"/>
              </a:rPr>
            </a:br>
            <a:r>
              <a:rPr lang="en-US" sz="2400" dirty="0">
                <a:solidFill>
                  <a:schemeClr val="tx1"/>
                </a:solidFill>
                <a:cs typeface="Arial"/>
              </a:rPr>
              <a:t>J</a:t>
            </a:r>
            <a:br>
              <a:rPr lang="en-US" sz="2400" dirty="0">
                <a:solidFill>
                  <a:schemeClr val="tx1"/>
                </a:solidFill>
                <a:cs typeface="Arial"/>
              </a:rPr>
            </a:br>
            <a:r>
              <a:rPr lang="en-US" sz="2400" dirty="0">
                <a:solidFill>
                  <a:schemeClr val="tx1"/>
                </a:solidFill>
                <a:cs typeface="Arial"/>
              </a:rPr>
              <a:t>E</a:t>
            </a:r>
            <a:br>
              <a:rPr lang="en-US" sz="2400" dirty="0">
                <a:solidFill>
                  <a:schemeClr val="tx1"/>
                </a:solidFill>
                <a:cs typeface="Arial"/>
              </a:rPr>
            </a:br>
            <a:r>
              <a:rPr lang="en-US" sz="2400" dirty="0">
                <a:solidFill>
                  <a:schemeClr val="tx1"/>
                </a:solidFill>
                <a:cs typeface="Arial"/>
              </a:rPr>
              <a:t>C</a:t>
            </a:r>
            <a:br>
              <a:rPr lang="en-US" sz="2400" dirty="0">
                <a:solidFill>
                  <a:schemeClr val="tx1"/>
                </a:solidFill>
                <a:cs typeface="Arial"/>
              </a:rPr>
            </a:br>
            <a:r>
              <a:rPr lang="en-US" sz="2400" dirty="0">
                <a:solidFill>
                  <a:schemeClr val="tx1"/>
                </a:solidFill>
                <a:cs typeface="Arial"/>
              </a:rPr>
              <a:t>T</a:t>
            </a:r>
            <a:br>
              <a:rPr lang="en-US" sz="2400" dirty="0">
                <a:solidFill>
                  <a:schemeClr val="tx1"/>
                </a:solidFill>
                <a:cs typeface="Arial"/>
              </a:rPr>
            </a:br>
            <a:r>
              <a:rPr lang="en-US" sz="2400" dirty="0">
                <a:solidFill>
                  <a:schemeClr val="tx1"/>
                </a:solidFill>
                <a:cs typeface="Arial"/>
              </a:rPr>
              <a:t>S</a:t>
            </a: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US" dirty="0"/>
              <a:t>FIRST_ROBOT</a:t>
            </a:r>
          </a:p>
          <a:p>
            <a:pPr>
              <a:buClr>
                <a:srgbClr val="8AD0D6"/>
              </a:buClr>
            </a:pPr>
            <a:r>
              <a:rPr lang="en-US" dirty="0"/>
              <a:t>Device used - </a:t>
            </a:r>
          </a:p>
          <a:p>
            <a:pPr marL="0" indent="0">
              <a:buClr>
                <a:srgbClr val="8AD0D6"/>
              </a:buClr>
              <a:buNone/>
            </a:pPr>
            <a:r>
              <a:rPr lang="en-US" dirty="0"/>
              <a:t>Microchip , AT89C51</a:t>
            </a:r>
          </a:p>
          <a:p>
            <a:pPr marL="0" indent="0">
              <a:buNone/>
            </a:pPr>
            <a:r>
              <a:rPr lang="en-US" dirty="0"/>
              <a:t>Program to be used</a:t>
            </a:r>
          </a:p>
          <a:p>
            <a:pPr marL="0" indent="0">
              <a:buNone/>
            </a:pP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098045850"/>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a:solidFill>
                  <a:schemeClr val="tx1"/>
                </a:solidFill>
              </a:rPr>
              <a:t>P</a:t>
            </a:r>
            <a:br>
              <a:rPr lang="en-US" sz="2400" dirty="0">
                <a:solidFill>
                  <a:schemeClr val="tx1"/>
                </a:solidFill>
              </a:rPr>
            </a:br>
            <a:r>
              <a:rPr lang="en-US" sz="2400">
                <a:solidFill>
                  <a:schemeClr val="tx1"/>
                </a:solidFill>
              </a:rPr>
              <a:t>R</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O</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E</a:t>
            </a:r>
            <a:br>
              <a:rPr lang="en-US" sz="2400" dirty="0">
                <a:solidFill>
                  <a:schemeClr val="tx1"/>
                </a:solidFill>
              </a:rPr>
            </a:br>
            <a:r>
              <a:rPr lang="en-US" sz="2400">
                <a:solidFill>
                  <a:schemeClr val="tx1"/>
                </a:solidFill>
              </a:rPr>
              <a:t>C</a:t>
            </a:r>
            <a:br>
              <a:rPr lang="en-US" sz="2400" dirty="0">
                <a:solidFill>
                  <a:schemeClr val="tx1"/>
                </a:solidFill>
              </a:rPr>
            </a:br>
            <a:r>
              <a:rPr lang="en-US" sz="2400">
                <a:solidFill>
                  <a:schemeClr val="tx1"/>
                </a:solidFill>
              </a:rPr>
              <a:t>T</a:t>
            </a:r>
            <a:br>
              <a:rPr lang="en-US" sz="2400" dirty="0">
                <a:solidFill>
                  <a:schemeClr val="tx1"/>
                </a:solidFill>
              </a:rPr>
            </a:br>
            <a:r>
              <a:rPr lang="en-US" sz="2400">
                <a:solidFill>
                  <a:schemeClr val="tx1"/>
                </a:solidFill>
              </a:rPr>
              <a:t>S</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14630"/>
            <a:ext cx="4947854" cy="6195694"/>
          </a:xfrm>
        </p:spPr>
        <p:txBody>
          <a:bodyPr vert="horz" lIns="91440" tIns="45720" rIns="91440" bIns="45720" rtlCol="0" anchor="ctr">
            <a:normAutofit fontScale="47500" lnSpcReduction="20000"/>
          </a:bodyPr>
          <a:lstStyle/>
          <a:p>
            <a:pPr>
              <a:buClr>
                <a:srgbClr val="8AD0D6"/>
              </a:buClr>
            </a:pPr>
            <a:r>
              <a:rPr lang="en-US" dirty="0"/>
              <a:t>//PROGRAM_TO_FOLLOW</a:t>
            </a:r>
          </a:p>
          <a:p>
            <a:pPr>
              <a:buClr>
                <a:srgbClr val="8AD0D6"/>
              </a:buClr>
            </a:pPr>
            <a:r>
              <a:rPr lang="en-US" dirty="0"/>
              <a:t>#include&lt;reg51.h&gt;</a:t>
            </a:r>
            <a:endParaRPr lang="en-GB" dirty="0">
              <a:ea typeface="+mj-lt"/>
              <a:cs typeface="+mj-lt"/>
            </a:endParaRPr>
          </a:p>
          <a:p>
            <a:pPr>
              <a:buClr>
                <a:srgbClr val="8AD0D6"/>
              </a:buClr>
            </a:pPr>
            <a:r>
              <a:rPr lang="en-US" dirty="0" err="1"/>
              <a:t>sbit</a:t>
            </a:r>
            <a:r>
              <a:rPr lang="en-US" dirty="0"/>
              <a:t> mot1p=P1^0;</a:t>
            </a:r>
            <a:endParaRPr lang="en-GB" dirty="0">
              <a:ea typeface="+mj-lt"/>
              <a:cs typeface="+mj-lt"/>
            </a:endParaRPr>
          </a:p>
          <a:p>
            <a:pPr>
              <a:buClr>
                <a:srgbClr val="8AD0D6"/>
              </a:buClr>
            </a:pPr>
            <a:r>
              <a:rPr lang="en-US" dirty="0" err="1"/>
              <a:t>sbit</a:t>
            </a:r>
            <a:r>
              <a:rPr lang="en-US" dirty="0"/>
              <a:t> mot1n=P1^1;</a:t>
            </a:r>
            <a:endParaRPr lang="en-US" dirty="0">
              <a:ea typeface="+mj-lt"/>
              <a:cs typeface="+mj-lt"/>
            </a:endParaRPr>
          </a:p>
          <a:p>
            <a:pPr>
              <a:buClr>
                <a:srgbClr val="8AD0D6"/>
              </a:buClr>
            </a:pPr>
            <a:r>
              <a:rPr lang="en-US" dirty="0" err="1"/>
              <a:t>sbit</a:t>
            </a:r>
            <a:r>
              <a:rPr lang="en-US" dirty="0"/>
              <a:t> mot2p=P1^2;</a:t>
            </a:r>
            <a:endParaRPr lang="en-US" dirty="0">
              <a:ea typeface="+mj-lt"/>
              <a:cs typeface="+mj-lt"/>
            </a:endParaRPr>
          </a:p>
          <a:p>
            <a:pPr>
              <a:buClr>
                <a:srgbClr val="8AD0D6"/>
              </a:buClr>
            </a:pPr>
            <a:r>
              <a:rPr lang="en-US" dirty="0" err="1"/>
              <a:t>sbit</a:t>
            </a:r>
            <a:r>
              <a:rPr lang="en-US" dirty="0"/>
              <a:t> mot2n=P1^3;</a:t>
            </a:r>
            <a:endParaRPr lang="en-US" dirty="0">
              <a:ea typeface="+mj-lt"/>
              <a:cs typeface="+mj-lt"/>
            </a:endParaRPr>
          </a:p>
          <a:p>
            <a:pPr>
              <a:buClr>
                <a:srgbClr val="8AD0D6"/>
              </a:buClr>
            </a:pPr>
            <a:r>
              <a:rPr lang="en-US" dirty="0"/>
              <a:t>//</a:t>
            </a:r>
            <a:r>
              <a:rPr lang="en-US" dirty="0" err="1"/>
              <a:t>connectivity_of_the_motors</a:t>
            </a:r>
            <a:r>
              <a:rPr lang="en-US" dirty="0"/>
              <a:t>//</a:t>
            </a:r>
            <a:endParaRPr lang="en-US" dirty="0">
              <a:ea typeface="+mj-lt"/>
              <a:cs typeface="+mj-lt"/>
            </a:endParaRPr>
          </a:p>
          <a:p>
            <a:pPr>
              <a:buClr>
                <a:srgbClr val="8AD0D6"/>
              </a:buClr>
            </a:pPr>
            <a:r>
              <a:rPr lang="en-US" dirty="0" err="1"/>
              <a:t>sbit</a:t>
            </a:r>
            <a:r>
              <a:rPr lang="en-US" dirty="0"/>
              <a:t> sw1=P2^0;//</a:t>
            </a:r>
            <a:r>
              <a:rPr lang="en-US" dirty="0" err="1"/>
              <a:t>forward_direction</a:t>
            </a:r>
            <a:endParaRPr lang="en-US" dirty="0" err="1">
              <a:ea typeface="+mj-lt"/>
              <a:cs typeface="+mj-lt"/>
            </a:endParaRPr>
          </a:p>
          <a:p>
            <a:pPr>
              <a:buClr>
                <a:srgbClr val="8AD0D6"/>
              </a:buClr>
            </a:pPr>
            <a:r>
              <a:rPr lang="en-US" dirty="0" err="1"/>
              <a:t>sbit</a:t>
            </a:r>
            <a:r>
              <a:rPr lang="en-US" dirty="0"/>
              <a:t> sw2=P2^1;//</a:t>
            </a:r>
            <a:r>
              <a:rPr lang="en-US" dirty="0" err="1"/>
              <a:t>reverse_direction</a:t>
            </a:r>
            <a:endParaRPr lang="en-US" dirty="0" err="1">
              <a:ea typeface="+mj-lt"/>
              <a:cs typeface="+mj-lt"/>
            </a:endParaRPr>
          </a:p>
          <a:p>
            <a:pPr>
              <a:buClr>
                <a:srgbClr val="8AD0D6"/>
              </a:buClr>
            </a:pPr>
            <a:r>
              <a:rPr lang="en-US" dirty="0" err="1"/>
              <a:t>sbit</a:t>
            </a:r>
            <a:r>
              <a:rPr lang="en-US" dirty="0"/>
              <a:t> sw3=P2^2;//</a:t>
            </a:r>
            <a:r>
              <a:rPr lang="en-US" dirty="0" err="1"/>
              <a:t>left_direction</a:t>
            </a:r>
            <a:endParaRPr lang="en-US" dirty="0" err="1">
              <a:ea typeface="+mj-lt"/>
              <a:cs typeface="+mj-lt"/>
            </a:endParaRPr>
          </a:p>
          <a:p>
            <a:pPr>
              <a:buClr>
                <a:srgbClr val="8AD0D6"/>
              </a:buClr>
            </a:pPr>
            <a:r>
              <a:rPr lang="en-US" dirty="0" err="1"/>
              <a:t>sbit</a:t>
            </a:r>
            <a:r>
              <a:rPr lang="en-US" dirty="0"/>
              <a:t> sw4=P2^3;//</a:t>
            </a:r>
            <a:r>
              <a:rPr lang="en-US" dirty="0" err="1"/>
              <a:t>right_direction</a:t>
            </a:r>
            <a:endParaRPr lang="en-US" dirty="0" err="1">
              <a:ea typeface="+mj-lt"/>
              <a:cs typeface="+mj-lt"/>
            </a:endParaRPr>
          </a:p>
          <a:p>
            <a:pPr>
              <a:buClr>
                <a:srgbClr val="8AD0D6"/>
              </a:buClr>
            </a:pPr>
            <a:r>
              <a:rPr lang="en-US" dirty="0" err="1"/>
              <a:t>sbit</a:t>
            </a:r>
            <a:r>
              <a:rPr lang="en-US" dirty="0"/>
              <a:t> sw5=P2^4;//stop</a:t>
            </a:r>
            <a:endParaRPr lang="en-US" dirty="0">
              <a:ea typeface="+mj-lt"/>
              <a:cs typeface="+mj-lt"/>
            </a:endParaRPr>
          </a:p>
          <a:p>
            <a:pPr>
              <a:buClr>
                <a:srgbClr val="8AD0D6"/>
              </a:buClr>
            </a:pPr>
            <a:r>
              <a:rPr lang="en-US" dirty="0"/>
              <a:t>void main()</a:t>
            </a:r>
            <a:endParaRPr lang="en-US" dirty="0">
              <a:ea typeface="+mj-lt"/>
              <a:cs typeface="+mj-lt"/>
            </a:endParaRPr>
          </a:p>
          <a:p>
            <a:pPr>
              <a:buClr>
                <a:srgbClr val="8AD0D6"/>
              </a:buClr>
            </a:pPr>
            <a:r>
              <a:rPr lang="en-US" dirty="0"/>
              <a:t>{</a:t>
            </a:r>
            <a:endParaRPr lang="en-US" dirty="0">
              <a:ea typeface="+mj-lt"/>
              <a:cs typeface="+mj-lt"/>
            </a:endParaRPr>
          </a:p>
          <a:p>
            <a:pPr>
              <a:buClr>
                <a:srgbClr val="8AD0D6"/>
              </a:buClr>
            </a:pPr>
            <a:r>
              <a:rPr lang="en-US" dirty="0"/>
              <a:t>     mot1p=mot1n=mot2p=mot2n=0;</a:t>
            </a:r>
            <a:endParaRPr lang="en-US" dirty="0">
              <a:ea typeface="+mj-lt"/>
              <a:cs typeface="+mj-lt"/>
            </a:endParaRPr>
          </a:p>
          <a:p>
            <a:pPr>
              <a:buClr>
                <a:srgbClr val="8AD0D6"/>
              </a:buClr>
            </a:pPr>
            <a:r>
              <a:rPr lang="en-US" dirty="0"/>
              <a:t>     while(1)</a:t>
            </a:r>
            <a:endParaRPr lang="en-US" dirty="0">
              <a:ea typeface="+mj-lt"/>
              <a:cs typeface="+mj-lt"/>
            </a:endParaRPr>
          </a:p>
          <a:p>
            <a:pPr>
              <a:buClr>
                <a:srgbClr val="8AD0D6"/>
              </a:buClr>
            </a:pPr>
            <a:r>
              <a:rPr lang="en-US" dirty="0"/>
              <a:t>     {</a:t>
            </a:r>
            <a:endParaRPr lang="en-US" dirty="0">
              <a:ea typeface="+mj-lt"/>
              <a:cs typeface="+mj-lt"/>
            </a:endParaRPr>
          </a:p>
          <a:p>
            <a:pPr>
              <a:buClr>
                <a:srgbClr val="8AD0D6"/>
              </a:buClr>
            </a:pPr>
            <a:r>
              <a:rPr lang="en-US" dirty="0"/>
              <a:t>         if(sw1==0)</a:t>
            </a:r>
            <a:endParaRPr lang="en-US" dirty="0">
              <a:ea typeface="+mj-lt"/>
              <a:cs typeface="+mj-lt"/>
            </a:endParaRPr>
          </a:p>
          <a:p>
            <a:pPr>
              <a:buClr>
                <a:srgbClr val="8AD0D6"/>
              </a:buClr>
            </a:pPr>
            <a:r>
              <a:rPr lang="en-US" dirty="0"/>
              <a:t>         {</a:t>
            </a:r>
            <a:endParaRPr lang="en-US" dirty="0">
              <a:ea typeface="+mj-lt"/>
              <a:cs typeface="+mj-lt"/>
            </a:endParaRPr>
          </a:p>
          <a:p>
            <a:pPr>
              <a:buClr>
                <a:srgbClr val="8AD0D6"/>
              </a:buClr>
            </a:pPr>
            <a:r>
              <a:rPr lang="en-US" dirty="0"/>
              <a:t>             mot1p=1;</a:t>
            </a:r>
            <a:endParaRPr lang="en-US" dirty="0">
              <a:ea typeface="+mj-lt"/>
              <a:cs typeface="+mj-lt"/>
            </a:endParaRPr>
          </a:p>
          <a:p>
            <a:pPr>
              <a:buClr>
                <a:srgbClr val="8AD0D6"/>
              </a:buClr>
            </a:pPr>
            <a:r>
              <a:rPr lang="en-US" dirty="0"/>
              <a:t>             mot1n=0;</a:t>
            </a:r>
            <a:endParaRPr lang="en-US" dirty="0">
              <a:ea typeface="+mj-lt"/>
              <a:cs typeface="+mj-lt"/>
            </a:endParaRPr>
          </a:p>
          <a:p>
            <a:pPr>
              <a:buClr>
                <a:srgbClr val="8AD0D6"/>
              </a:buClr>
            </a:pPr>
            <a:r>
              <a:rPr lang="en-US" dirty="0"/>
              <a:t>             mot2p=1;</a:t>
            </a:r>
            <a:endParaRPr lang="en-US" dirty="0">
              <a:ea typeface="+mj-lt"/>
              <a:cs typeface="+mj-lt"/>
            </a:endParaRPr>
          </a:p>
          <a:p>
            <a:pPr>
              <a:buClr>
                <a:srgbClr val="8AD0D6"/>
              </a:buClr>
            </a:pPr>
            <a:r>
              <a:rPr lang="en-US" dirty="0"/>
              <a:t>             mot2n=0;//</a:t>
            </a:r>
            <a:r>
              <a:rPr lang="en-US" dirty="0" err="1"/>
              <a:t>robot_moves_forward_direction</a:t>
            </a:r>
            <a:r>
              <a:rPr lang="en-US" dirty="0"/>
              <a:t> </a:t>
            </a:r>
            <a:endParaRPr lang="en-US" dirty="0">
              <a:ea typeface="+mj-lt"/>
              <a:cs typeface="+mj-lt"/>
            </a:endParaRPr>
          </a:p>
          <a:p>
            <a:pPr>
              <a:buClr>
                <a:srgbClr val="8AD0D6"/>
              </a:buClr>
            </a:pPr>
            <a:r>
              <a:rPr lang="en-US" dirty="0"/>
              <a:t>         }</a:t>
            </a:r>
          </a:p>
          <a:p>
            <a:pPr>
              <a:spcBef>
                <a:spcPts val="0"/>
              </a:spcBef>
              <a:buClr>
                <a:srgbClr val="8AD0D6"/>
              </a:buClr>
              <a:buAutoNum type="arabicPeriod"/>
            </a:pPr>
            <a:endParaRPr lang="en-US" i="1"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364008079"/>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a:solidFill>
                  <a:schemeClr val="tx1"/>
                </a:solidFill>
                <a:latin typeface="Century Gothic"/>
                <a:ea typeface="+mj-lt"/>
                <a:cs typeface="Arial"/>
              </a:rPr>
              <a:t>P</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R</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J</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O</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J</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E</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C</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T</a:t>
            </a:r>
            <a:br>
              <a:rPr lang="en-US" sz="2400" dirty="0">
                <a:solidFill>
                  <a:schemeClr val="tx1"/>
                </a:solidFill>
                <a:latin typeface="Century Gothic"/>
                <a:ea typeface="+mj-lt"/>
                <a:cs typeface="Arial"/>
              </a:rPr>
            </a:br>
            <a:r>
              <a:rPr lang="en-US" sz="2400">
                <a:solidFill>
                  <a:schemeClr val="tx1"/>
                </a:solidFill>
                <a:latin typeface="Century Gothic"/>
                <a:ea typeface="+mj-lt"/>
                <a:cs typeface="Arial"/>
              </a:rPr>
              <a:t>S</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04470"/>
            <a:ext cx="4947854" cy="7176769"/>
          </a:xfrm>
        </p:spPr>
        <p:txBody>
          <a:bodyPr vert="horz" lIns="91440" tIns="45720" rIns="91440" bIns="45720" rtlCol="0" anchor="ctr">
            <a:normAutofit fontScale="47500" lnSpcReduction="20000"/>
          </a:bodyPr>
          <a:lstStyle/>
          <a:p>
            <a:pPr>
              <a:buClr>
                <a:srgbClr val="8AD0D6"/>
              </a:buClr>
            </a:pPr>
            <a:endParaRPr lang="en-US" dirty="0"/>
          </a:p>
          <a:p>
            <a:pPr>
              <a:buClr>
                <a:srgbClr val="8AD0D6"/>
              </a:buClr>
            </a:pPr>
            <a:r>
              <a:rPr lang="en-US" dirty="0">
                <a:ea typeface="+mj-lt"/>
                <a:cs typeface="+mj-lt"/>
              </a:rPr>
              <a:t>          if(sw2==0)</a:t>
            </a:r>
            <a:endParaRPr lang="en-US" dirty="0"/>
          </a:p>
          <a:p>
            <a:pPr>
              <a:buClr>
                <a:srgbClr val="8AD0D6"/>
              </a:buClr>
            </a:pPr>
            <a:r>
              <a:rPr lang="en-US" dirty="0">
                <a:ea typeface="+mj-lt"/>
                <a:cs typeface="+mj-lt"/>
              </a:rPr>
              <a:t>         {</a:t>
            </a:r>
            <a:endParaRPr lang="en-US" dirty="0"/>
          </a:p>
          <a:p>
            <a:pPr>
              <a:buClr>
                <a:srgbClr val="8AD0D6"/>
              </a:buClr>
            </a:pPr>
            <a:r>
              <a:rPr lang="en-US" dirty="0">
                <a:ea typeface="+mj-lt"/>
                <a:cs typeface="+mj-lt"/>
              </a:rPr>
              <a:t>             mot1p=0;</a:t>
            </a:r>
            <a:endParaRPr lang="en-US" dirty="0"/>
          </a:p>
          <a:p>
            <a:pPr>
              <a:buClr>
                <a:srgbClr val="8AD0D6"/>
              </a:buClr>
            </a:pPr>
            <a:r>
              <a:rPr lang="en-US" dirty="0">
                <a:ea typeface="+mj-lt"/>
                <a:cs typeface="+mj-lt"/>
              </a:rPr>
              <a:t>             mot1n=1;</a:t>
            </a:r>
            <a:endParaRPr lang="en-US" dirty="0"/>
          </a:p>
          <a:p>
            <a:pPr>
              <a:buClr>
                <a:srgbClr val="8AD0D6"/>
              </a:buClr>
            </a:pPr>
            <a:r>
              <a:rPr lang="en-US">
                <a:ea typeface="+mj-lt"/>
                <a:cs typeface="+mj-lt"/>
              </a:rPr>
              <a:t>             mot2p=0;</a:t>
            </a:r>
            <a:endParaRPr lang="en-US"/>
          </a:p>
          <a:p>
            <a:pPr>
              <a:buClr>
                <a:srgbClr val="8AD0D6"/>
              </a:buClr>
            </a:pPr>
            <a:r>
              <a:rPr lang="en-US">
                <a:ea typeface="+mj-lt"/>
                <a:cs typeface="+mj-lt"/>
              </a:rPr>
              <a:t>             mot2n=1;//robot_moves_reverse_direction</a:t>
            </a:r>
            <a:endParaRPr lang="en-US"/>
          </a:p>
          <a:p>
            <a:pPr>
              <a:buClr>
                <a:srgbClr val="8AD0D6"/>
              </a:buClr>
            </a:pPr>
            <a:r>
              <a:rPr lang="en-US" dirty="0">
                <a:ea typeface="+mj-lt"/>
                <a:cs typeface="+mj-lt"/>
              </a:rPr>
              <a:t>         }</a:t>
            </a:r>
            <a:endParaRPr lang="en-US" dirty="0"/>
          </a:p>
          <a:p>
            <a:pPr>
              <a:buClr>
                <a:srgbClr val="8AD0D6"/>
              </a:buClr>
            </a:pPr>
            <a:r>
              <a:rPr lang="en-US" dirty="0">
                <a:ea typeface="+mj-lt"/>
                <a:cs typeface="+mj-lt"/>
              </a:rPr>
              <a:t>if(sw3==0)</a:t>
            </a:r>
            <a:endParaRPr lang="en-US" dirty="0"/>
          </a:p>
          <a:p>
            <a:pPr>
              <a:buClr>
                <a:srgbClr val="8AD0D6"/>
              </a:buClr>
            </a:pPr>
            <a:r>
              <a:rPr lang="en-US" dirty="0">
                <a:ea typeface="+mj-lt"/>
                <a:cs typeface="+mj-lt"/>
              </a:rPr>
              <a:t>         {</a:t>
            </a:r>
            <a:endParaRPr lang="en-US" dirty="0"/>
          </a:p>
          <a:p>
            <a:pPr>
              <a:buClr>
                <a:srgbClr val="8AD0D6"/>
              </a:buClr>
            </a:pPr>
            <a:r>
              <a:rPr lang="en-US" dirty="0">
                <a:ea typeface="+mj-lt"/>
                <a:cs typeface="+mj-lt"/>
              </a:rPr>
              <a:t>             mot1p=0;</a:t>
            </a:r>
            <a:endParaRPr lang="en-US" dirty="0"/>
          </a:p>
          <a:p>
            <a:pPr>
              <a:buClr>
                <a:srgbClr val="8AD0D6"/>
              </a:buClr>
            </a:pPr>
            <a:r>
              <a:rPr lang="en-US" dirty="0">
                <a:ea typeface="+mj-lt"/>
                <a:cs typeface="+mj-lt"/>
              </a:rPr>
              <a:t>             mot1n=1;</a:t>
            </a:r>
            <a:endParaRPr lang="en-US" dirty="0"/>
          </a:p>
          <a:p>
            <a:pPr>
              <a:buClr>
                <a:srgbClr val="8AD0D6"/>
              </a:buClr>
            </a:pPr>
            <a:r>
              <a:rPr lang="en-US">
                <a:ea typeface="+mj-lt"/>
                <a:cs typeface="+mj-lt"/>
              </a:rPr>
              <a:t>             mot2p=1;</a:t>
            </a:r>
            <a:endParaRPr lang="en-US"/>
          </a:p>
          <a:p>
            <a:pPr>
              <a:buClr>
                <a:srgbClr val="8AD0D6"/>
              </a:buClr>
            </a:pPr>
            <a:r>
              <a:rPr lang="en-US" dirty="0">
                <a:ea typeface="+mj-lt"/>
                <a:cs typeface="+mj-lt"/>
              </a:rPr>
              <a:t>             mot2n=0;//</a:t>
            </a:r>
            <a:r>
              <a:rPr lang="en-US" dirty="0" err="1">
                <a:ea typeface="+mj-lt"/>
                <a:cs typeface="+mj-lt"/>
              </a:rPr>
              <a:t>robot_moves_left_direction</a:t>
            </a:r>
            <a:r>
              <a:rPr lang="en-US" dirty="0">
                <a:ea typeface="+mj-lt"/>
                <a:cs typeface="+mj-lt"/>
              </a:rPr>
              <a:t>          </a:t>
            </a:r>
            <a:endParaRPr lang="en-US" dirty="0"/>
          </a:p>
          <a:p>
            <a:pPr>
              <a:buClr>
                <a:srgbClr val="8AD0D6"/>
              </a:buClr>
            </a:pPr>
            <a:r>
              <a:rPr lang="en-US" dirty="0">
                <a:ea typeface="+mj-lt"/>
                <a:cs typeface="+mj-lt"/>
              </a:rPr>
              <a:t>         }</a:t>
            </a:r>
            <a:endParaRPr lang="en-US" dirty="0"/>
          </a:p>
          <a:p>
            <a:pPr>
              <a:buClr>
                <a:srgbClr val="8AD0D6"/>
              </a:buClr>
            </a:pPr>
            <a:r>
              <a:rPr lang="en-US" dirty="0">
                <a:ea typeface="+mj-lt"/>
                <a:cs typeface="+mj-lt"/>
              </a:rPr>
              <a:t>          if(sw4==0)</a:t>
            </a:r>
            <a:endParaRPr lang="en-US" dirty="0"/>
          </a:p>
          <a:p>
            <a:pPr>
              <a:buClr>
                <a:srgbClr val="8AD0D6"/>
              </a:buClr>
            </a:pPr>
            <a:r>
              <a:rPr lang="en-US" dirty="0">
                <a:ea typeface="+mj-lt"/>
                <a:cs typeface="+mj-lt"/>
              </a:rPr>
              <a:t>         {</a:t>
            </a:r>
            <a:endParaRPr lang="en-US" dirty="0"/>
          </a:p>
          <a:p>
            <a:pPr>
              <a:buClr>
                <a:srgbClr val="8AD0D6"/>
              </a:buClr>
            </a:pPr>
            <a:r>
              <a:rPr lang="en-US" dirty="0">
                <a:ea typeface="+mj-lt"/>
                <a:cs typeface="+mj-lt"/>
              </a:rPr>
              <a:t>             mot1p=1;</a:t>
            </a:r>
            <a:endParaRPr lang="en-US" dirty="0"/>
          </a:p>
          <a:p>
            <a:pPr>
              <a:buClr>
                <a:srgbClr val="8AD0D6"/>
              </a:buClr>
            </a:pPr>
            <a:r>
              <a:rPr lang="en-US">
                <a:ea typeface="+mj-lt"/>
                <a:cs typeface="+mj-lt"/>
              </a:rPr>
              <a:t>             mot1n=0;</a:t>
            </a:r>
            <a:endParaRPr lang="en-US"/>
          </a:p>
          <a:p>
            <a:pPr>
              <a:buClr>
                <a:srgbClr val="8AD0D6"/>
              </a:buClr>
            </a:pPr>
            <a:r>
              <a:rPr lang="en-US">
                <a:ea typeface="+mj-lt"/>
                <a:cs typeface="+mj-lt"/>
              </a:rPr>
              <a:t>             mot2p=0;</a:t>
            </a:r>
            <a:endParaRPr lang="en-US"/>
          </a:p>
          <a:p>
            <a:pPr>
              <a:buClr>
                <a:srgbClr val="8AD0D6"/>
              </a:buClr>
            </a:pPr>
            <a:r>
              <a:rPr lang="en-US">
                <a:ea typeface="+mj-lt"/>
                <a:cs typeface="+mj-lt"/>
              </a:rPr>
              <a:t>             mot2n=1;//robot_moves_right_direction </a:t>
            </a:r>
            <a:endParaRPr lang="en-US"/>
          </a:p>
          <a:p>
            <a:pPr>
              <a:buClr>
                <a:srgbClr val="8AD0D6"/>
              </a:buClr>
            </a:pPr>
            <a:r>
              <a:rPr lang="en-US" dirty="0">
                <a:ea typeface="+mj-lt"/>
                <a:cs typeface="+mj-lt"/>
              </a:rPr>
              <a:t>         </a:t>
            </a:r>
            <a:r>
              <a:rPr lang="en-US">
                <a:ea typeface="+mj-lt"/>
                <a:cs typeface="+mj-lt"/>
              </a:rPr>
              <a:t>}</a:t>
            </a:r>
            <a:endParaRPr lang="en-US"/>
          </a:p>
          <a:p>
            <a:pPr>
              <a:buClr>
                <a:srgbClr val="8AD0D6"/>
              </a:buClr>
            </a:pPr>
            <a:r>
              <a:rPr lang="en-US" dirty="0">
                <a:ea typeface="+mj-lt"/>
                <a:cs typeface="+mj-lt"/>
              </a:rPr>
              <a:t>          if(sw5==0)</a:t>
            </a:r>
          </a:p>
          <a:p>
            <a:pPr>
              <a:buClr>
                <a:srgbClr val="8AD0D6"/>
              </a:buClr>
            </a:pPr>
            <a:r>
              <a:rPr lang="en-US" dirty="0">
                <a:ea typeface="+mj-lt"/>
                <a:cs typeface="+mj-lt"/>
              </a:rPr>
              <a:t>         {</a:t>
            </a:r>
            <a:endParaRPr lang="en-US" dirty="0"/>
          </a:p>
          <a:p>
            <a:pPr>
              <a:buClr>
                <a:srgbClr val="8AD0D6"/>
              </a:buClr>
            </a:pPr>
            <a:r>
              <a:rPr lang="en-US" dirty="0">
                <a:ea typeface="+mj-lt"/>
                <a:cs typeface="+mj-lt"/>
              </a:rPr>
              <a:t>             mot1p=mot1n=mot2p=mot2n=0;</a:t>
            </a:r>
            <a:endParaRPr lang="en-US" dirty="0"/>
          </a:p>
          <a:p>
            <a:pPr>
              <a:buClr>
                <a:srgbClr val="8AD0D6"/>
              </a:buClr>
            </a:pPr>
            <a:r>
              <a:rPr lang="en-US" dirty="0">
                <a:ea typeface="+mj-lt"/>
                <a:cs typeface="+mj-lt"/>
              </a:rPr>
              <a:t>         }</a:t>
            </a:r>
            <a:endParaRPr lang="en-US" dirty="0"/>
          </a:p>
          <a:p>
            <a:pPr>
              <a:buClr>
                <a:srgbClr val="8AD0D6"/>
              </a:buClr>
            </a:pPr>
            <a:r>
              <a:rPr lang="en-US" dirty="0">
                <a:ea typeface="+mj-lt"/>
                <a:cs typeface="+mj-lt"/>
              </a:rPr>
              <a:t>     }</a:t>
            </a:r>
            <a:endParaRPr lang="en-US" dirty="0"/>
          </a:p>
          <a:p>
            <a:pPr>
              <a:buClr>
                <a:srgbClr val="8AD0D6"/>
              </a:buClr>
            </a:pPr>
            <a:r>
              <a:rPr lang="en-US" dirty="0">
                <a:ea typeface="+mj-lt"/>
                <a:cs typeface="+mj-lt"/>
              </a:rPr>
              <a:t>}</a:t>
            </a: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679514366"/>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a:solidFill>
                  <a:schemeClr val="tx1"/>
                </a:solidFill>
              </a:rPr>
              <a:t>P</a:t>
            </a:r>
            <a:br>
              <a:rPr lang="en-US" sz="2400" dirty="0">
                <a:solidFill>
                  <a:schemeClr val="tx1"/>
                </a:solidFill>
              </a:rPr>
            </a:br>
            <a:r>
              <a:rPr lang="en-US" sz="2400">
                <a:solidFill>
                  <a:schemeClr val="tx1"/>
                </a:solidFill>
              </a:rPr>
              <a:t>R</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O</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E</a:t>
            </a:r>
            <a:br>
              <a:rPr lang="en-US" sz="2400" dirty="0">
                <a:solidFill>
                  <a:schemeClr val="tx1"/>
                </a:solidFill>
              </a:rPr>
            </a:br>
            <a:r>
              <a:rPr lang="en-US" sz="2400">
                <a:solidFill>
                  <a:schemeClr val="tx1"/>
                </a:solidFill>
              </a:rPr>
              <a:t>C</a:t>
            </a:r>
            <a:br>
              <a:rPr lang="en-US" sz="2400" dirty="0">
                <a:solidFill>
                  <a:schemeClr val="tx1"/>
                </a:solidFill>
              </a:rPr>
            </a:br>
            <a:r>
              <a:rPr lang="en-US" sz="2400">
                <a:solidFill>
                  <a:schemeClr val="tx1"/>
                </a:solidFill>
              </a:rPr>
              <a:t>T</a:t>
            </a:r>
            <a:br>
              <a:rPr lang="en-US" sz="2400" dirty="0">
                <a:solidFill>
                  <a:schemeClr val="tx1"/>
                </a:solidFill>
              </a:rPr>
            </a:br>
            <a:r>
              <a:rPr lang="en-US" sz="2400">
                <a:solidFill>
                  <a:schemeClr val="tx1"/>
                </a:solidFill>
              </a:rPr>
              <a:t>S</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14630"/>
            <a:ext cx="2925624" cy="1193848"/>
          </a:xfrm>
        </p:spPr>
        <p:txBody>
          <a:bodyPr vert="horz" lIns="91440" tIns="45720" rIns="91440" bIns="45720" rtlCol="0" anchor="ctr">
            <a:normAutofit/>
          </a:bodyPr>
          <a:lstStyle/>
          <a:p>
            <a:pPr>
              <a:buClr>
                <a:srgbClr val="8AD0D6"/>
              </a:buClr>
            </a:pPr>
            <a:r>
              <a:rPr lang="en-US" dirty="0"/>
              <a:t>OUTPUT</a:t>
            </a:r>
            <a:endParaRPr lang="en-GB" dirty="0"/>
          </a:p>
          <a:p>
            <a:pPr>
              <a:buClr>
                <a:srgbClr val="8AD0D6"/>
              </a:buClr>
            </a:pPr>
            <a:endParaRPr lang="en-US" dirty="0"/>
          </a:p>
          <a:p>
            <a:pPr>
              <a:spcBef>
                <a:spcPts val="0"/>
              </a:spcBef>
              <a:buClr>
                <a:srgbClr val="8AD0D6"/>
              </a:buClr>
              <a:buAutoNum type="arabicPeriod"/>
            </a:pPr>
            <a:endParaRPr lang="en-US" i="1"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a:extLst>
              <a:ext uri="{FF2B5EF4-FFF2-40B4-BE49-F238E27FC236}">
                <a16:creationId xmlns:a16="http://schemas.microsoft.com/office/drawing/2014/main" id="{B19CE5A5-4734-498E-A2C1-D71199985098}"/>
              </a:ext>
            </a:extLst>
          </p:cNvPr>
          <p:cNvPicPr>
            <a:picLocks noChangeAspect="1"/>
          </p:cNvPicPr>
          <p:nvPr/>
        </p:nvPicPr>
        <p:blipFill>
          <a:blip r:embed="rId3"/>
          <a:stretch>
            <a:fillRect/>
          </a:stretch>
        </p:blipFill>
        <p:spPr>
          <a:xfrm>
            <a:off x="4802554" y="1486214"/>
            <a:ext cx="6758353" cy="3572955"/>
          </a:xfrm>
          <a:prstGeom prst="rect">
            <a:avLst/>
          </a:prstGeom>
        </p:spPr>
      </p:pic>
    </p:spTree>
    <p:extLst>
      <p:ext uri="{BB962C8B-B14F-4D97-AF65-F5344CB8AC3E}">
        <p14:creationId xmlns:p14="http://schemas.microsoft.com/office/powerpoint/2010/main" val="1232336122"/>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dirty="0">
                <a:solidFill>
                  <a:schemeClr val="tx1"/>
                </a:solidFill>
                <a:latin typeface="Century Gothic"/>
                <a:ea typeface="+mj-lt"/>
                <a:cs typeface="Arial"/>
              </a:rPr>
              <a:t>P</a:t>
            </a:r>
            <a:br>
              <a:rPr lang="en-US" sz="2400" dirty="0">
                <a:solidFill>
                  <a:schemeClr val="tx1"/>
                </a:solidFill>
                <a:cs typeface="Arial"/>
              </a:rPr>
            </a:br>
            <a:r>
              <a:rPr lang="en-US" sz="2400" dirty="0">
                <a:solidFill>
                  <a:schemeClr val="tx1"/>
                </a:solidFill>
                <a:cs typeface="Arial"/>
              </a:rPr>
              <a:t>R</a:t>
            </a:r>
            <a:br>
              <a:rPr lang="en-US" sz="2400" dirty="0">
                <a:solidFill>
                  <a:schemeClr val="tx1"/>
                </a:solidFill>
                <a:cs typeface="Arial"/>
              </a:rPr>
            </a:br>
            <a:r>
              <a:rPr lang="en-US" sz="2400" dirty="0">
                <a:solidFill>
                  <a:schemeClr val="tx1"/>
                </a:solidFill>
                <a:cs typeface="Arial"/>
              </a:rPr>
              <a:t>J</a:t>
            </a:r>
            <a:br>
              <a:rPr lang="en-US" sz="2400" dirty="0">
                <a:solidFill>
                  <a:schemeClr val="tx1"/>
                </a:solidFill>
                <a:cs typeface="Arial"/>
              </a:rPr>
            </a:br>
            <a:r>
              <a:rPr lang="en-US" sz="2400" dirty="0">
                <a:solidFill>
                  <a:schemeClr val="tx1"/>
                </a:solidFill>
                <a:cs typeface="Arial"/>
              </a:rPr>
              <a:t>O</a:t>
            </a:r>
            <a:br>
              <a:rPr lang="en-US" sz="2400" dirty="0">
                <a:solidFill>
                  <a:schemeClr val="tx1"/>
                </a:solidFill>
                <a:cs typeface="Arial"/>
              </a:rPr>
            </a:br>
            <a:r>
              <a:rPr lang="en-US" sz="2400" dirty="0">
                <a:solidFill>
                  <a:schemeClr val="tx1"/>
                </a:solidFill>
                <a:cs typeface="Arial"/>
              </a:rPr>
              <a:t>J</a:t>
            </a:r>
            <a:br>
              <a:rPr lang="en-US" sz="2400" dirty="0">
                <a:solidFill>
                  <a:schemeClr val="tx1"/>
                </a:solidFill>
                <a:cs typeface="Arial"/>
              </a:rPr>
            </a:br>
            <a:r>
              <a:rPr lang="en-US" sz="2400" dirty="0">
                <a:solidFill>
                  <a:schemeClr val="tx1"/>
                </a:solidFill>
                <a:cs typeface="Arial"/>
              </a:rPr>
              <a:t>E</a:t>
            </a:r>
            <a:br>
              <a:rPr lang="en-US" sz="2400" dirty="0">
                <a:solidFill>
                  <a:schemeClr val="tx1"/>
                </a:solidFill>
                <a:cs typeface="Arial"/>
              </a:rPr>
            </a:br>
            <a:r>
              <a:rPr lang="en-US" sz="2400" dirty="0">
                <a:solidFill>
                  <a:schemeClr val="tx1"/>
                </a:solidFill>
                <a:cs typeface="Arial"/>
              </a:rPr>
              <a:t>C</a:t>
            </a:r>
            <a:br>
              <a:rPr lang="en-US" sz="2400" dirty="0">
                <a:solidFill>
                  <a:schemeClr val="tx1"/>
                </a:solidFill>
                <a:cs typeface="Arial"/>
              </a:rPr>
            </a:br>
            <a:r>
              <a:rPr lang="en-US" sz="2400" dirty="0">
                <a:solidFill>
                  <a:schemeClr val="tx1"/>
                </a:solidFill>
                <a:cs typeface="Arial"/>
              </a:rPr>
              <a:t>T</a:t>
            </a:r>
            <a:br>
              <a:rPr lang="en-US" sz="2400" dirty="0">
                <a:solidFill>
                  <a:schemeClr val="tx1"/>
                </a:solidFill>
                <a:cs typeface="Arial"/>
              </a:rPr>
            </a:br>
            <a:r>
              <a:rPr lang="en-US" sz="2400" dirty="0">
                <a:solidFill>
                  <a:schemeClr val="tx1"/>
                </a:solidFill>
                <a:cs typeface="Arial"/>
              </a:rPr>
              <a:t>S</a:t>
            </a: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US" dirty="0"/>
              <a:t>LCD</a:t>
            </a:r>
          </a:p>
          <a:p>
            <a:pPr>
              <a:buClr>
                <a:srgbClr val="8AD0D6"/>
              </a:buClr>
            </a:pPr>
            <a:r>
              <a:rPr lang="en-US" dirty="0"/>
              <a:t>Device used - </a:t>
            </a:r>
          </a:p>
          <a:p>
            <a:pPr marL="0" indent="0">
              <a:buClr>
                <a:srgbClr val="8AD0D6"/>
              </a:buClr>
              <a:buNone/>
            </a:pPr>
            <a:r>
              <a:rPr lang="en-US" dirty="0"/>
              <a:t>LM016L, AT89C51</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46449319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a:solidFill>
                  <a:schemeClr val="tx1"/>
                </a:solidFill>
              </a:rPr>
              <a:t>P</a:t>
            </a:r>
            <a:br>
              <a:rPr lang="en-US" sz="2400" dirty="0">
                <a:solidFill>
                  <a:schemeClr val="tx1"/>
                </a:solidFill>
              </a:rPr>
            </a:br>
            <a:r>
              <a:rPr lang="en-US" sz="2400">
                <a:solidFill>
                  <a:schemeClr val="tx1"/>
                </a:solidFill>
              </a:rPr>
              <a:t>R</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O</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E</a:t>
            </a:r>
            <a:br>
              <a:rPr lang="en-US" sz="2400" dirty="0">
                <a:solidFill>
                  <a:schemeClr val="tx1"/>
                </a:solidFill>
              </a:rPr>
            </a:br>
            <a:r>
              <a:rPr lang="en-US" sz="2400">
                <a:solidFill>
                  <a:schemeClr val="tx1"/>
                </a:solidFill>
              </a:rPr>
              <a:t>C</a:t>
            </a:r>
            <a:br>
              <a:rPr lang="en-US" sz="2400" dirty="0">
                <a:solidFill>
                  <a:schemeClr val="tx1"/>
                </a:solidFill>
              </a:rPr>
            </a:br>
            <a:r>
              <a:rPr lang="en-US" sz="2400">
                <a:solidFill>
                  <a:schemeClr val="tx1"/>
                </a:solidFill>
              </a:rPr>
              <a:t>T</a:t>
            </a:r>
            <a:br>
              <a:rPr lang="en-US" sz="2400" dirty="0">
                <a:solidFill>
                  <a:schemeClr val="tx1"/>
                </a:solidFill>
              </a:rPr>
            </a:br>
            <a:r>
              <a:rPr lang="en-US" sz="2400">
                <a:solidFill>
                  <a:schemeClr val="tx1"/>
                </a:solidFill>
              </a:rPr>
              <a:t>S</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12" name="Picture 12" descr="Text, table&#10;&#10;Description automatically generated">
            <a:extLst>
              <a:ext uri="{FF2B5EF4-FFF2-40B4-BE49-F238E27FC236}">
                <a16:creationId xmlns:a16="http://schemas.microsoft.com/office/drawing/2014/main" id="{F90A3CD5-DDFC-43C3-B315-E4B18E888E6E}"/>
              </a:ext>
            </a:extLst>
          </p:cNvPr>
          <p:cNvPicPr>
            <a:picLocks noGrp="1" noChangeAspect="1"/>
          </p:cNvPicPr>
          <p:nvPr>
            <p:ph idx="1"/>
          </p:nvPr>
        </p:nvPicPr>
        <p:blipFill>
          <a:blip r:embed="rId3"/>
          <a:stretch>
            <a:fillRect/>
          </a:stretch>
        </p:blipFill>
        <p:spPr>
          <a:xfrm>
            <a:off x="5413366" y="709893"/>
            <a:ext cx="4107859" cy="5433731"/>
          </a:xfrm>
        </p:spPr>
      </p:pic>
      <p:sp>
        <p:nvSpPr>
          <p:cNvPr id="13" name="TextBox 12">
            <a:extLst>
              <a:ext uri="{FF2B5EF4-FFF2-40B4-BE49-F238E27FC236}">
                <a16:creationId xmlns:a16="http://schemas.microsoft.com/office/drawing/2014/main" id="{A1E331E0-08D9-447F-8FEC-B314606E049A}"/>
              </a:ext>
            </a:extLst>
          </p:cNvPr>
          <p:cNvSpPr txBox="1"/>
          <p:nvPr/>
        </p:nvSpPr>
        <p:spPr>
          <a:xfrm>
            <a:off x="5339509" y="290110"/>
            <a:ext cx="39550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//PROGRAM_TO_FOLLOW</a:t>
            </a:r>
            <a:endParaRPr lang="en-US" dirty="0"/>
          </a:p>
        </p:txBody>
      </p:sp>
    </p:spTree>
    <p:extLst>
      <p:ext uri="{BB962C8B-B14F-4D97-AF65-F5344CB8AC3E}">
        <p14:creationId xmlns:p14="http://schemas.microsoft.com/office/powerpoint/2010/main" val="4251108292"/>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a:solidFill>
                  <a:schemeClr val="tx1"/>
                </a:solidFill>
              </a:rPr>
              <a:t>P</a:t>
            </a:r>
            <a:br>
              <a:rPr lang="en-US" sz="2400" dirty="0">
                <a:solidFill>
                  <a:schemeClr val="tx1"/>
                </a:solidFill>
              </a:rPr>
            </a:br>
            <a:r>
              <a:rPr lang="en-US" sz="2400">
                <a:solidFill>
                  <a:schemeClr val="tx1"/>
                </a:solidFill>
              </a:rPr>
              <a:t>R</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O</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E</a:t>
            </a:r>
            <a:br>
              <a:rPr lang="en-US" sz="2400" dirty="0">
                <a:solidFill>
                  <a:schemeClr val="tx1"/>
                </a:solidFill>
              </a:rPr>
            </a:br>
            <a:r>
              <a:rPr lang="en-US" sz="2400">
                <a:solidFill>
                  <a:schemeClr val="tx1"/>
                </a:solidFill>
              </a:rPr>
              <a:t>C</a:t>
            </a:r>
            <a:br>
              <a:rPr lang="en-US" sz="2400" dirty="0">
                <a:solidFill>
                  <a:schemeClr val="tx1"/>
                </a:solidFill>
              </a:rPr>
            </a:br>
            <a:r>
              <a:rPr lang="en-US" sz="2400">
                <a:solidFill>
                  <a:schemeClr val="tx1"/>
                </a:solidFill>
              </a:rPr>
              <a:t>T</a:t>
            </a:r>
            <a:br>
              <a:rPr lang="en-US" sz="2400" dirty="0">
                <a:solidFill>
                  <a:schemeClr val="tx1"/>
                </a:solidFill>
              </a:rPr>
            </a:br>
            <a:r>
              <a:rPr lang="en-US" sz="2400">
                <a:solidFill>
                  <a:schemeClr val="tx1"/>
                </a:solidFill>
              </a:rPr>
              <a:t>S</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9" name="Picture 9">
            <a:extLst>
              <a:ext uri="{FF2B5EF4-FFF2-40B4-BE49-F238E27FC236}">
                <a16:creationId xmlns:a16="http://schemas.microsoft.com/office/drawing/2014/main" id="{6B26E378-30F8-4C74-938F-C8628FF096EE}"/>
              </a:ext>
            </a:extLst>
          </p:cNvPr>
          <p:cNvPicPr>
            <a:picLocks noGrp="1" noChangeAspect="1"/>
          </p:cNvPicPr>
          <p:nvPr>
            <p:ph idx="1"/>
          </p:nvPr>
        </p:nvPicPr>
        <p:blipFill>
          <a:blip r:embed="rId3"/>
          <a:stretch>
            <a:fillRect/>
          </a:stretch>
        </p:blipFill>
        <p:spPr>
          <a:xfrm>
            <a:off x="5607810" y="881343"/>
            <a:ext cx="3795169" cy="5281331"/>
          </a:xfrm>
        </p:spPr>
      </p:pic>
    </p:spTree>
    <p:extLst>
      <p:ext uri="{BB962C8B-B14F-4D97-AF65-F5344CB8AC3E}">
        <p14:creationId xmlns:p14="http://schemas.microsoft.com/office/powerpoint/2010/main" val="1885340140"/>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a:solidFill>
                  <a:schemeClr val="tx1"/>
                </a:solidFill>
              </a:rPr>
              <a:t>P</a:t>
            </a:r>
            <a:br>
              <a:rPr lang="en-US" sz="2400" dirty="0">
                <a:solidFill>
                  <a:schemeClr val="tx1"/>
                </a:solidFill>
              </a:rPr>
            </a:br>
            <a:r>
              <a:rPr lang="en-US" sz="2400">
                <a:solidFill>
                  <a:schemeClr val="tx1"/>
                </a:solidFill>
              </a:rPr>
              <a:t>R</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O</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E</a:t>
            </a:r>
            <a:br>
              <a:rPr lang="en-US" sz="2400" dirty="0">
                <a:solidFill>
                  <a:schemeClr val="tx1"/>
                </a:solidFill>
              </a:rPr>
            </a:br>
            <a:r>
              <a:rPr lang="en-US" sz="2400">
                <a:solidFill>
                  <a:schemeClr val="tx1"/>
                </a:solidFill>
              </a:rPr>
              <a:t>C</a:t>
            </a:r>
            <a:br>
              <a:rPr lang="en-US" sz="2400" dirty="0">
                <a:solidFill>
                  <a:schemeClr val="tx1"/>
                </a:solidFill>
              </a:rPr>
            </a:br>
            <a:r>
              <a:rPr lang="en-US" sz="2400">
                <a:solidFill>
                  <a:schemeClr val="tx1"/>
                </a:solidFill>
              </a:rPr>
              <a:t>T</a:t>
            </a:r>
            <a:br>
              <a:rPr lang="en-US" sz="2400" dirty="0">
                <a:solidFill>
                  <a:schemeClr val="tx1"/>
                </a:solidFill>
              </a:rPr>
            </a:br>
            <a:r>
              <a:rPr lang="en-US" sz="2400">
                <a:solidFill>
                  <a:schemeClr val="tx1"/>
                </a:solidFill>
              </a:rPr>
              <a:t>S</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14630"/>
            <a:ext cx="3218701" cy="1350156"/>
          </a:xfrm>
        </p:spPr>
        <p:txBody>
          <a:bodyPr vert="horz" lIns="91440" tIns="45720" rIns="91440" bIns="45720" rtlCol="0" anchor="ctr">
            <a:normAutofit/>
          </a:bodyPr>
          <a:lstStyle/>
          <a:p>
            <a:pPr>
              <a:buClr>
                <a:srgbClr val="8AD0D6"/>
              </a:buClr>
            </a:pPr>
            <a:r>
              <a:rPr lang="en-US" dirty="0"/>
              <a:t>OUTPUT</a:t>
            </a:r>
            <a:endParaRPr lang="en-GB" dirty="0"/>
          </a:p>
          <a:p>
            <a:pPr>
              <a:buClr>
                <a:srgbClr val="8AD0D6"/>
              </a:buClr>
            </a:pPr>
            <a:endParaRPr lang="en-US" dirty="0"/>
          </a:p>
          <a:p>
            <a:pPr>
              <a:spcBef>
                <a:spcPts val="0"/>
              </a:spcBef>
              <a:buClr>
                <a:srgbClr val="8AD0D6"/>
              </a:buClr>
              <a:buAutoNum type="arabicPeriod"/>
            </a:pPr>
            <a:endParaRPr lang="en-US" i="1"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7" name="Picture 8" descr="Schematic&#10;&#10;Description automatically generated">
            <a:extLst>
              <a:ext uri="{FF2B5EF4-FFF2-40B4-BE49-F238E27FC236}">
                <a16:creationId xmlns:a16="http://schemas.microsoft.com/office/drawing/2014/main" id="{665FD0E0-C62E-4834-88C3-30BC3239DC4E}"/>
              </a:ext>
            </a:extLst>
          </p:cNvPr>
          <p:cNvPicPr>
            <a:picLocks noChangeAspect="1"/>
          </p:cNvPicPr>
          <p:nvPr/>
        </p:nvPicPr>
        <p:blipFill>
          <a:blip r:embed="rId3"/>
          <a:stretch>
            <a:fillRect/>
          </a:stretch>
        </p:blipFill>
        <p:spPr>
          <a:xfrm>
            <a:off x="4929553" y="1873293"/>
            <a:ext cx="6562969" cy="3531491"/>
          </a:xfrm>
          <a:prstGeom prst="rect">
            <a:avLst/>
          </a:prstGeom>
        </p:spPr>
      </p:pic>
    </p:spTree>
    <p:extLst>
      <p:ext uri="{BB962C8B-B14F-4D97-AF65-F5344CB8AC3E}">
        <p14:creationId xmlns:p14="http://schemas.microsoft.com/office/powerpoint/2010/main" val="338169520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A </a:t>
            </a:r>
            <a:br>
              <a:rPr lang="en-US" sz="2400" dirty="0">
                <a:ea typeface="+mj-lt"/>
                <a:cs typeface="+mj-lt"/>
              </a:rPr>
            </a:br>
            <a:r>
              <a:rPr lang="en-US" sz="2400" dirty="0">
                <a:ea typeface="+mj-lt"/>
                <a:cs typeface="+mj-lt"/>
              </a:rPr>
              <a:t>Little </a:t>
            </a:r>
            <a:br>
              <a:rPr lang="en-US" sz="2400" dirty="0">
                <a:ea typeface="+mj-lt"/>
                <a:cs typeface="+mj-lt"/>
              </a:rPr>
            </a:br>
            <a:r>
              <a:rPr lang="en-US" sz="2400" dirty="0">
                <a:ea typeface="+mj-lt"/>
                <a:cs typeface="+mj-lt"/>
              </a:rPr>
              <a:t>Bit </a:t>
            </a:r>
            <a:br>
              <a:rPr lang="en-US" sz="2400" dirty="0">
                <a:ea typeface="+mj-lt"/>
                <a:cs typeface="+mj-lt"/>
              </a:rPr>
            </a:br>
            <a:r>
              <a:rPr lang="en-US" sz="2400" dirty="0">
                <a:ea typeface="+mj-lt"/>
                <a:cs typeface="+mj-lt"/>
              </a:rPr>
              <a:t>About </a:t>
            </a:r>
            <a:br>
              <a:rPr lang="en-US" sz="2400" dirty="0">
                <a:ea typeface="+mj-lt"/>
                <a:cs typeface="+mj-lt"/>
              </a:rPr>
            </a:br>
            <a:r>
              <a:rPr lang="en-US" sz="2400" dirty="0">
                <a:ea typeface="+mj-lt"/>
                <a:cs typeface="+mj-lt"/>
              </a:rPr>
              <a:t>Programming</a:t>
            </a: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060246" y="95895"/>
            <a:ext cx="5532401" cy="6653546"/>
          </a:xfrm>
        </p:spPr>
        <p:txBody>
          <a:bodyPr vert="horz" lIns="91440" tIns="45720" rIns="91440" bIns="45720" rtlCol="0" anchor="ctr">
            <a:normAutofit fontScale="62500" lnSpcReduction="20000"/>
          </a:bodyPr>
          <a:lstStyle/>
          <a:p>
            <a:pPr>
              <a:buClr>
                <a:srgbClr val="8AD0D6"/>
              </a:buClr>
            </a:pPr>
            <a:r>
              <a:rPr lang="en-GB" dirty="0"/>
              <a:t>Functions</a:t>
            </a:r>
            <a:endParaRPr lang="en-GB" dirty="0">
              <a:ea typeface="+mj-lt"/>
              <a:cs typeface="+mj-lt"/>
            </a:endParaRPr>
          </a:p>
          <a:p>
            <a:pPr marL="0" indent="0">
              <a:buClr>
                <a:srgbClr val="8AD0D6"/>
              </a:buClr>
              <a:buNone/>
            </a:pPr>
            <a:r>
              <a:rPr lang="en-GB" dirty="0">
                <a:ea typeface="+mj-lt"/>
                <a:cs typeface="+mj-lt"/>
              </a:rPr>
              <a:t>         For controlling the Arduino board and performing computations.</a:t>
            </a:r>
            <a:endParaRPr lang="en-GB" dirty="0"/>
          </a:p>
          <a:p>
            <a:pPr>
              <a:buClr>
                <a:srgbClr val="8AD0D6"/>
              </a:buClr>
            </a:pPr>
            <a:r>
              <a:rPr lang="en-GB" b="1" dirty="0"/>
              <a:t>Digital I/O</a:t>
            </a:r>
            <a:endParaRPr lang="en-GB" dirty="0"/>
          </a:p>
          <a:p>
            <a:pPr marL="0" indent="0">
              <a:buClr>
                <a:srgbClr val="8AD0D6"/>
              </a:buClr>
              <a:buNone/>
            </a:pPr>
            <a:r>
              <a:rPr lang="en-GB" dirty="0">
                <a:ea typeface="+mj-lt"/>
                <a:cs typeface="+mj-lt"/>
                <a:hlinkClick r:id="rId2"/>
              </a:rPr>
              <a:t>digitalRead() </a:t>
            </a:r>
            <a:br>
              <a:rPr lang="en-GB" dirty="0">
                <a:ea typeface="+mj-lt"/>
                <a:cs typeface="+mj-lt"/>
              </a:rPr>
            </a:br>
            <a:r>
              <a:rPr lang="en-GB" dirty="0">
                <a:ea typeface="+mj-lt"/>
                <a:cs typeface="+mj-lt"/>
                <a:hlinkClick r:id="rId3"/>
              </a:rPr>
              <a:t>digitalWrite() </a:t>
            </a:r>
            <a:br>
              <a:rPr lang="en-GB" dirty="0">
                <a:ea typeface="+mj-lt"/>
                <a:cs typeface="+mj-lt"/>
              </a:rPr>
            </a:br>
            <a:r>
              <a:rPr lang="en-GB" dirty="0">
                <a:ea typeface="+mj-lt"/>
                <a:cs typeface="+mj-lt"/>
                <a:hlinkClick r:id="rId4"/>
              </a:rPr>
              <a:t>pinMode() </a:t>
            </a:r>
            <a:br>
              <a:rPr lang="en-GB" dirty="0">
                <a:ea typeface="+mj-lt"/>
                <a:cs typeface="+mj-lt"/>
              </a:rPr>
            </a:br>
            <a:endParaRPr lang="en-GB" dirty="0">
              <a:ea typeface="+mj-lt"/>
              <a:cs typeface="+mj-lt"/>
            </a:endParaRPr>
          </a:p>
          <a:p>
            <a:pPr>
              <a:buClr>
                <a:srgbClr val="8AD0D6"/>
              </a:buClr>
            </a:pPr>
            <a:r>
              <a:rPr lang="en-GB" b="1" dirty="0"/>
              <a:t>Analog I/O </a:t>
            </a:r>
            <a:endParaRPr lang="en-GB" dirty="0"/>
          </a:p>
          <a:p>
            <a:pPr marL="0" indent="0">
              <a:buClr>
                <a:srgbClr val="8AD0D6"/>
              </a:buClr>
              <a:buNone/>
            </a:pPr>
            <a:r>
              <a:rPr lang="en-GB" dirty="0">
                <a:hlinkClick r:id="rId5"/>
              </a:rPr>
              <a:t>analogRead</a:t>
            </a:r>
            <a:r>
              <a:rPr lang="en-GB" dirty="0">
                <a:ea typeface="+mj-lt"/>
                <a:cs typeface="+mj-lt"/>
                <a:hlinkClick r:id="rId5"/>
              </a:rPr>
              <a:t>() ,</a:t>
            </a:r>
            <a:endParaRPr lang="en-GB" dirty="0">
              <a:ea typeface="+mj-lt"/>
              <a:cs typeface="+mj-lt"/>
            </a:endParaRPr>
          </a:p>
          <a:p>
            <a:pPr marL="0" indent="0">
              <a:buNone/>
            </a:pPr>
            <a:r>
              <a:rPr lang="en-GB" dirty="0">
                <a:ea typeface="+mj-lt"/>
                <a:cs typeface="+mj-lt"/>
                <a:hlinkClick r:id="rId5"/>
              </a:rPr>
              <a:t> </a:t>
            </a:r>
            <a:r>
              <a:rPr lang="en-GB" dirty="0">
                <a:ea typeface="+mj-lt"/>
                <a:cs typeface="+mj-lt"/>
                <a:hlinkClick r:id="rId6"/>
              </a:rPr>
              <a:t>analogReference() </a:t>
            </a:r>
            <a:br>
              <a:rPr lang="en-GB" dirty="0">
                <a:ea typeface="+mj-lt"/>
                <a:cs typeface="+mj-lt"/>
              </a:rPr>
            </a:br>
            <a:r>
              <a:rPr lang="en-GB" dirty="0">
                <a:ea typeface="+mj-lt"/>
                <a:cs typeface="+mj-lt"/>
                <a:hlinkClick r:id="rId7"/>
              </a:rPr>
              <a:t>analogWrite() </a:t>
            </a:r>
            <a:br>
              <a:rPr lang="en-GB" dirty="0">
                <a:ea typeface="+mj-lt"/>
                <a:cs typeface="+mj-lt"/>
              </a:rPr>
            </a:br>
            <a:endParaRPr lang="en-GB">
              <a:ea typeface="+mj-lt"/>
              <a:cs typeface="+mj-lt"/>
            </a:endParaRPr>
          </a:p>
          <a:p>
            <a:pPr>
              <a:buClr>
                <a:srgbClr val="8AD0D6"/>
              </a:buClr>
            </a:pPr>
            <a:r>
              <a:rPr lang="en-GB" b="1" dirty="0"/>
              <a:t>Zero, Due &amp; MKR Family</a:t>
            </a:r>
            <a:endParaRPr lang="en-GB" dirty="0"/>
          </a:p>
          <a:p>
            <a:pPr marL="0" indent="0">
              <a:buClr>
                <a:srgbClr val="8AD0D6"/>
              </a:buClr>
              <a:buNone/>
            </a:pPr>
            <a:r>
              <a:rPr lang="en-GB" dirty="0">
                <a:ea typeface="+mj-lt"/>
                <a:cs typeface="+mj-lt"/>
                <a:hlinkClick r:id="rId8"/>
              </a:rPr>
              <a:t>analogReadResolution() </a:t>
            </a:r>
            <a:br>
              <a:rPr lang="en-GB" dirty="0">
                <a:ea typeface="+mj-lt"/>
                <a:cs typeface="+mj-lt"/>
              </a:rPr>
            </a:br>
            <a:r>
              <a:rPr lang="en-GB" dirty="0">
                <a:ea typeface="+mj-lt"/>
                <a:cs typeface="+mj-lt"/>
                <a:hlinkClick r:id="rId9"/>
              </a:rPr>
              <a:t>analogWriteResolution() </a:t>
            </a:r>
            <a:br>
              <a:rPr lang="en-GB" dirty="0">
                <a:ea typeface="+mj-lt"/>
                <a:cs typeface="+mj-lt"/>
              </a:rPr>
            </a:br>
            <a:endParaRPr lang="en-GB" dirty="0">
              <a:ea typeface="+mj-lt"/>
              <a:cs typeface="+mj-lt"/>
            </a:endParaRPr>
          </a:p>
          <a:p>
            <a:pPr>
              <a:buClr>
                <a:srgbClr val="8AD0D6"/>
              </a:buClr>
            </a:pPr>
            <a:r>
              <a:rPr lang="en-GB" b="1" dirty="0"/>
              <a:t>Advanced I/O</a:t>
            </a:r>
            <a:endParaRPr lang="en-GB" dirty="0"/>
          </a:p>
          <a:p>
            <a:pPr marL="0" indent="0">
              <a:buClr>
                <a:srgbClr val="8AD0D6"/>
              </a:buClr>
              <a:buNone/>
            </a:pPr>
            <a:r>
              <a:rPr lang="en-GB" dirty="0">
                <a:ea typeface="+mj-lt"/>
                <a:cs typeface="+mj-lt"/>
                <a:hlinkClick r:id="rId10"/>
              </a:rPr>
              <a:t>noTone() </a:t>
            </a:r>
            <a:br>
              <a:rPr lang="en-GB" dirty="0">
                <a:ea typeface="+mj-lt"/>
                <a:cs typeface="+mj-lt"/>
              </a:rPr>
            </a:br>
            <a:r>
              <a:rPr lang="en-GB" dirty="0">
                <a:ea typeface="+mj-lt"/>
                <a:cs typeface="+mj-lt"/>
                <a:hlinkClick r:id="rId11"/>
              </a:rPr>
              <a:t>pulseIn() </a:t>
            </a:r>
            <a:br>
              <a:rPr lang="en-GB" dirty="0">
                <a:ea typeface="+mj-lt"/>
                <a:cs typeface="+mj-lt"/>
              </a:rPr>
            </a:br>
            <a:r>
              <a:rPr lang="en-GB" dirty="0">
                <a:ea typeface="+mj-lt"/>
                <a:cs typeface="+mj-lt"/>
                <a:hlinkClick r:id="rId12"/>
              </a:rPr>
              <a:t>pulseInLong() </a:t>
            </a:r>
            <a:br>
              <a:rPr lang="en-GB" dirty="0">
                <a:ea typeface="+mj-lt"/>
                <a:cs typeface="+mj-lt"/>
              </a:rPr>
            </a:br>
            <a:r>
              <a:rPr lang="en-GB" dirty="0">
                <a:ea typeface="+mj-lt"/>
                <a:cs typeface="+mj-lt"/>
                <a:hlinkClick r:id="rId13"/>
              </a:rPr>
              <a:t>shiftIn() </a:t>
            </a:r>
            <a:br>
              <a:rPr lang="en-GB" dirty="0">
                <a:ea typeface="+mj-lt"/>
                <a:cs typeface="+mj-lt"/>
              </a:rPr>
            </a:br>
            <a:r>
              <a:rPr lang="en-GB" dirty="0">
                <a:ea typeface="+mj-lt"/>
                <a:cs typeface="+mj-lt"/>
                <a:hlinkClick r:id="rId14"/>
              </a:rPr>
              <a:t>shiftOut() </a:t>
            </a:r>
            <a:br>
              <a:rPr lang="en-GB" dirty="0">
                <a:ea typeface="+mj-lt"/>
                <a:cs typeface="+mj-lt"/>
              </a:rPr>
            </a:br>
            <a:r>
              <a:rPr lang="en-GB" dirty="0">
                <a:ea typeface="+mj-lt"/>
                <a:cs typeface="+mj-lt"/>
                <a:hlinkClick r:id="rId15"/>
              </a:rPr>
              <a:t>tone() </a:t>
            </a:r>
            <a:br>
              <a:rPr lang="en-GB" dirty="0">
                <a:ea typeface="+mj-lt"/>
                <a:cs typeface="+mj-lt"/>
              </a:rPr>
            </a:br>
            <a:endParaRPr lang="en-GB" dirty="0">
              <a:ea typeface="+mj-lt"/>
              <a:cs typeface="+mj-lt"/>
            </a:endParaRPr>
          </a:p>
          <a:p>
            <a:pPr>
              <a:buClr>
                <a:srgbClr val="8AD0D6"/>
              </a:buClr>
            </a:pPr>
            <a:r>
              <a:rPr lang="en-GB" b="1" dirty="0"/>
              <a:t>Time</a:t>
            </a:r>
            <a:endParaRPr lang="en-GB" dirty="0"/>
          </a:p>
          <a:p>
            <a:pPr marL="0" indent="0">
              <a:buClr>
                <a:srgbClr val="8AD0D6"/>
              </a:buClr>
              <a:buNone/>
            </a:pPr>
            <a:r>
              <a:rPr lang="en-GB" dirty="0">
                <a:ea typeface="+mj-lt"/>
                <a:cs typeface="+mj-lt"/>
                <a:hlinkClick r:id="rId16"/>
              </a:rPr>
              <a:t>delay() </a:t>
            </a:r>
            <a:br>
              <a:rPr lang="en-GB" dirty="0">
                <a:ea typeface="+mj-lt"/>
                <a:cs typeface="+mj-lt"/>
              </a:rPr>
            </a:br>
            <a:r>
              <a:rPr lang="en-GB" dirty="0">
                <a:ea typeface="+mj-lt"/>
                <a:cs typeface="+mj-lt"/>
                <a:hlinkClick r:id="rId17"/>
              </a:rPr>
              <a:t>delayMicroseconds() </a:t>
            </a:r>
            <a:br>
              <a:rPr lang="en-GB" dirty="0">
                <a:ea typeface="+mj-lt"/>
                <a:cs typeface="+mj-lt"/>
              </a:rPr>
            </a:br>
            <a:r>
              <a:rPr lang="en-GB" dirty="0">
                <a:ea typeface="+mj-lt"/>
                <a:cs typeface="+mj-lt"/>
                <a:hlinkClick r:id="rId18"/>
              </a:rPr>
              <a:t>micros() </a:t>
            </a:r>
            <a:br>
              <a:rPr lang="en-GB" dirty="0">
                <a:ea typeface="+mj-lt"/>
                <a:cs typeface="+mj-lt"/>
              </a:rPr>
            </a:br>
            <a:r>
              <a:rPr lang="en-GB" dirty="0">
                <a:ea typeface="+mj-lt"/>
                <a:cs typeface="+mj-lt"/>
                <a:hlinkClick r:id="rId19"/>
              </a:rPr>
              <a:t>millis() </a:t>
            </a:r>
            <a:endParaRPr lang="en-GB"/>
          </a:p>
          <a:p>
            <a:pPr>
              <a:buClr>
                <a:srgbClr val="8AD0D6"/>
              </a:buClr>
            </a:pPr>
            <a:endParaRPr lang="en-GB" dirty="0">
              <a:ea typeface="+mj-lt"/>
              <a:cs typeface="+mj-lt"/>
            </a:endParaRPr>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
        <p:nvSpPr>
          <p:cNvPr id="7" name="TextBox 6">
            <a:extLst>
              <a:ext uri="{FF2B5EF4-FFF2-40B4-BE49-F238E27FC236}">
                <a16:creationId xmlns:a16="http://schemas.microsoft.com/office/drawing/2014/main" id="{2542C0BF-C9A3-4E66-AB42-763B7EFF618B}"/>
              </a:ext>
            </a:extLst>
          </p:cNvPr>
          <p:cNvSpPr txBox="1"/>
          <p:nvPr/>
        </p:nvSpPr>
        <p:spPr>
          <a:xfrm>
            <a:off x="7949852" y="6164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6" name="Picture 8" descr="Text&#10;&#10;Description automatically generated">
            <a:extLst>
              <a:ext uri="{FF2B5EF4-FFF2-40B4-BE49-F238E27FC236}">
                <a16:creationId xmlns:a16="http://schemas.microsoft.com/office/drawing/2014/main" id="{9070B9F6-5A42-420E-8C88-BAEFC7D723B8}"/>
              </a:ext>
            </a:extLst>
          </p:cNvPr>
          <p:cNvPicPr>
            <a:picLocks noChangeAspect="1"/>
          </p:cNvPicPr>
          <p:nvPr/>
        </p:nvPicPr>
        <p:blipFill>
          <a:blip r:embed="rId20"/>
          <a:stretch>
            <a:fillRect/>
          </a:stretch>
        </p:blipFill>
        <p:spPr>
          <a:xfrm>
            <a:off x="10935222" y="5718429"/>
            <a:ext cx="1020872" cy="1016101"/>
          </a:xfrm>
          <a:prstGeom prst="rect">
            <a:avLst/>
          </a:prstGeom>
        </p:spPr>
      </p:pic>
      <p:pic>
        <p:nvPicPr>
          <p:cNvPr id="12" name="Picture 12">
            <a:extLst>
              <a:ext uri="{FF2B5EF4-FFF2-40B4-BE49-F238E27FC236}">
                <a16:creationId xmlns:a16="http://schemas.microsoft.com/office/drawing/2014/main" id="{59CFE953-A643-4B76-9748-ED11CD9AFEC1}"/>
              </a:ext>
            </a:extLst>
          </p:cNvPr>
          <p:cNvPicPr>
            <a:picLocks noChangeAspect="1"/>
          </p:cNvPicPr>
          <p:nvPr/>
        </p:nvPicPr>
        <p:blipFill>
          <a:blip r:embed="rId21"/>
          <a:stretch>
            <a:fillRect/>
          </a:stretch>
        </p:blipFill>
        <p:spPr>
          <a:xfrm>
            <a:off x="6264" y="4045778"/>
            <a:ext cx="4705609" cy="2816528"/>
          </a:xfrm>
          <a:prstGeom prst="rect">
            <a:avLst/>
          </a:prstGeom>
        </p:spPr>
      </p:pic>
    </p:spTree>
    <p:extLst>
      <p:ext uri="{BB962C8B-B14F-4D97-AF65-F5344CB8AC3E}">
        <p14:creationId xmlns:p14="http://schemas.microsoft.com/office/powerpoint/2010/main" val="1974046100"/>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dirty="0">
                <a:solidFill>
                  <a:schemeClr val="tx1"/>
                </a:solidFill>
                <a:latin typeface="Century Gothic"/>
                <a:ea typeface="+mj-lt"/>
                <a:cs typeface="Arial"/>
              </a:rPr>
              <a:t>P</a:t>
            </a:r>
            <a:br>
              <a:rPr lang="en-US" sz="2400" dirty="0">
                <a:solidFill>
                  <a:schemeClr val="tx1"/>
                </a:solidFill>
                <a:cs typeface="Arial"/>
              </a:rPr>
            </a:br>
            <a:r>
              <a:rPr lang="en-US" sz="2400" dirty="0">
                <a:solidFill>
                  <a:schemeClr val="tx1"/>
                </a:solidFill>
                <a:cs typeface="Arial"/>
              </a:rPr>
              <a:t>R</a:t>
            </a:r>
            <a:br>
              <a:rPr lang="en-US" sz="2400" dirty="0">
                <a:solidFill>
                  <a:schemeClr val="tx1"/>
                </a:solidFill>
                <a:cs typeface="Arial"/>
              </a:rPr>
            </a:br>
            <a:r>
              <a:rPr lang="en-US" sz="2400" dirty="0">
                <a:solidFill>
                  <a:schemeClr val="tx1"/>
                </a:solidFill>
                <a:cs typeface="Arial"/>
              </a:rPr>
              <a:t>J</a:t>
            </a:r>
            <a:br>
              <a:rPr lang="en-US" sz="2400" dirty="0">
                <a:solidFill>
                  <a:schemeClr val="tx1"/>
                </a:solidFill>
                <a:cs typeface="Arial"/>
              </a:rPr>
            </a:br>
            <a:r>
              <a:rPr lang="en-US" sz="2400" dirty="0">
                <a:solidFill>
                  <a:schemeClr val="tx1"/>
                </a:solidFill>
                <a:cs typeface="Arial"/>
              </a:rPr>
              <a:t>O</a:t>
            </a:r>
            <a:br>
              <a:rPr lang="en-US" sz="2400" dirty="0">
                <a:solidFill>
                  <a:schemeClr val="tx1"/>
                </a:solidFill>
                <a:cs typeface="Arial"/>
              </a:rPr>
            </a:br>
            <a:r>
              <a:rPr lang="en-US" sz="2400" dirty="0">
                <a:solidFill>
                  <a:schemeClr val="tx1"/>
                </a:solidFill>
                <a:cs typeface="Arial"/>
              </a:rPr>
              <a:t>J</a:t>
            </a:r>
            <a:br>
              <a:rPr lang="en-US" sz="2400" dirty="0">
                <a:solidFill>
                  <a:schemeClr val="tx1"/>
                </a:solidFill>
                <a:cs typeface="Arial"/>
              </a:rPr>
            </a:br>
            <a:r>
              <a:rPr lang="en-US" sz="2400" dirty="0">
                <a:solidFill>
                  <a:schemeClr val="tx1"/>
                </a:solidFill>
                <a:cs typeface="Arial"/>
              </a:rPr>
              <a:t>E</a:t>
            </a:r>
            <a:br>
              <a:rPr lang="en-US" sz="2400" dirty="0">
                <a:solidFill>
                  <a:schemeClr val="tx1"/>
                </a:solidFill>
                <a:cs typeface="Arial"/>
              </a:rPr>
            </a:br>
            <a:r>
              <a:rPr lang="en-US" sz="2400" dirty="0">
                <a:solidFill>
                  <a:schemeClr val="tx1"/>
                </a:solidFill>
                <a:cs typeface="Arial"/>
              </a:rPr>
              <a:t>C</a:t>
            </a:r>
            <a:br>
              <a:rPr lang="en-US" sz="2400" dirty="0">
                <a:solidFill>
                  <a:schemeClr val="tx1"/>
                </a:solidFill>
                <a:cs typeface="Arial"/>
              </a:rPr>
            </a:br>
            <a:r>
              <a:rPr lang="en-US" sz="2400" dirty="0">
                <a:solidFill>
                  <a:schemeClr val="tx1"/>
                </a:solidFill>
                <a:cs typeface="Arial"/>
              </a:rPr>
              <a:t>T</a:t>
            </a:r>
            <a:br>
              <a:rPr lang="en-US" sz="2400" dirty="0">
                <a:solidFill>
                  <a:schemeClr val="tx1"/>
                </a:solidFill>
                <a:cs typeface="Arial"/>
              </a:rPr>
            </a:br>
            <a:r>
              <a:rPr lang="en-US" sz="2400" dirty="0">
                <a:solidFill>
                  <a:schemeClr val="tx1"/>
                </a:solidFill>
                <a:cs typeface="Arial"/>
              </a:rPr>
              <a:t>S</a:t>
            </a: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US" dirty="0"/>
              <a:t>Timer</a:t>
            </a:r>
          </a:p>
          <a:p>
            <a:pPr>
              <a:buClr>
                <a:srgbClr val="8AD0D6"/>
              </a:buClr>
            </a:pPr>
            <a:r>
              <a:rPr lang="en-US" dirty="0"/>
              <a:t>Device used - </a:t>
            </a:r>
          </a:p>
          <a:p>
            <a:pPr marL="0" indent="0">
              <a:buClr>
                <a:srgbClr val="8AD0D6"/>
              </a:buClr>
              <a:buNone/>
            </a:pPr>
            <a:r>
              <a:rPr lang="en-US" dirty="0"/>
              <a:t> AT89C51</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129144443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a:solidFill>
                  <a:schemeClr val="tx1"/>
                </a:solidFill>
              </a:rPr>
              <a:t>P</a:t>
            </a:r>
            <a:br>
              <a:rPr lang="en-US" sz="2400" dirty="0">
                <a:solidFill>
                  <a:schemeClr val="tx1"/>
                </a:solidFill>
              </a:rPr>
            </a:br>
            <a:r>
              <a:rPr lang="en-US" sz="2400">
                <a:solidFill>
                  <a:schemeClr val="tx1"/>
                </a:solidFill>
              </a:rPr>
              <a:t>R</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O</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E</a:t>
            </a:r>
            <a:br>
              <a:rPr lang="en-US" sz="2400" dirty="0">
                <a:solidFill>
                  <a:schemeClr val="tx1"/>
                </a:solidFill>
              </a:rPr>
            </a:br>
            <a:r>
              <a:rPr lang="en-US" sz="2400">
                <a:solidFill>
                  <a:schemeClr val="tx1"/>
                </a:solidFill>
              </a:rPr>
              <a:t>C</a:t>
            </a:r>
            <a:br>
              <a:rPr lang="en-US" sz="2400" dirty="0">
                <a:solidFill>
                  <a:schemeClr val="tx1"/>
                </a:solidFill>
              </a:rPr>
            </a:br>
            <a:r>
              <a:rPr lang="en-US" sz="2400">
                <a:solidFill>
                  <a:schemeClr val="tx1"/>
                </a:solidFill>
              </a:rPr>
              <a:t>T</a:t>
            </a:r>
            <a:br>
              <a:rPr lang="en-US" sz="2400" dirty="0">
                <a:solidFill>
                  <a:schemeClr val="tx1"/>
                </a:solidFill>
              </a:rPr>
            </a:br>
            <a:r>
              <a:rPr lang="en-US" sz="2400">
                <a:solidFill>
                  <a:schemeClr val="tx1"/>
                </a:solidFill>
              </a:rPr>
              <a:t>S</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14630"/>
            <a:ext cx="3947156" cy="476104"/>
          </a:xfrm>
        </p:spPr>
        <p:txBody>
          <a:bodyPr vert="horz" lIns="91440" tIns="45720" rIns="91440" bIns="45720" rtlCol="0" anchor="ctr">
            <a:normAutofit/>
          </a:bodyPr>
          <a:lstStyle/>
          <a:p>
            <a:pPr>
              <a:buClr>
                <a:srgbClr val="8AD0D6"/>
              </a:buClr>
            </a:pPr>
            <a:r>
              <a:rPr lang="en-US" dirty="0"/>
              <a:t>//PROGRAM_TO_FOLLOW</a:t>
            </a:r>
            <a:endParaRPr lang="en-GB"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Text&#10;&#10;Description automatically generated">
            <a:extLst>
              <a:ext uri="{FF2B5EF4-FFF2-40B4-BE49-F238E27FC236}">
                <a16:creationId xmlns:a16="http://schemas.microsoft.com/office/drawing/2014/main" id="{309B3663-7111-40CA-9F54-A38AF21C098F}"/>
              </a:ext>
            </a:extLst>
          </p:cNvPr>
          <p:cNvPicPr>
            <a:picLocks noChangeAspect="1"/>
          </p:cNvPicPr>
          <p:nvPr/>
        </p:nvPicPr>
        <p:blipFill>
          <a:blip r:embed="rId3"/>
          <a:stretch>
            <a:fillRect/>
          </a:stretch>
        </p:blipFill>
        <p:spPr>
          <a:xfrm>
            <a:off x="5155894" y="946913"/>
            <a:ext cx="3725537" cy="5147791"/>
          </a:xfrm>
          <a:prstGeom prst="rect">
            <a:avLst/>
          </a:prstGeom>
        </p:spPr>
      </p:pic>
    </p:spTree>
    <p:extLst>
      <p:ext uri="{BB962C8B-B14F-4D97-AF65-F5344CB8AC3E}">
        <p14:creationId xmlns:p14="http://schemas.microsoft.com/office/powerpoint/2010/main" val="2473269250"/>
      </p:ext>
    </p:extLst>
  </p:cSld>
  <p:clrMapOvr>
    <a:overrideClrMapping bg1="dk1" tx1="lt1" bg2="dk2" tx2="lt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a:solidFill>
                  <a:schemeClr val="tx1"/>
                </a:solidFill>
              </a:rPr>
              <a:t>P</a:t>
            </a:r>
            <a:br>
              <a:rPr lang="en-US" sz="2400" dirty="0">
                <a:solidFill>
                  <a:schemeClr val="tx1"/>
                </a:solidFill>
              </a:rPr>
            </a:br>
            <a:r>
              <a:rPr lang="en-US" sz="2400">
                <a:solidFill>
                  <a:schemeClr val="tx1"/>
                </a:solidFill>
              </a:rPr>
              <a:t>R</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O</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E</a:t>
            </a:r>
            <a:br>
              <a:rPr lang="en-US" sz="2400" dirty="0">
                <a:solidFill>
                  <a:schemeClr val="tx1"/>
                </a:solidFill>
              </a:rPr>
            </a:br>
            <a:r>
              <a:rPr lang="en-US" sz="2400">
                <a:solidFill>
                  <a:schemeClr val="tx1"/>
                </a:solidFill>
              </a:rPr>
              <a:t>C</a:t>
            </a:r>
            <a:br>
              <a:rPr lang="en-US" sz="2400" dirty="0">
                <a:solidFill>
                  <a:schemeClr val="tx1"/>
                </a:solidFill>
              </a:rPr>
            </a:br>
            <a:r>
              <a:rPr lang="en-US" sz="2400">
                <a:solidFill>
                  <a:schemeClr val="tx1"/>
                </a:solidFill>
              </a:rPr>
              <a:t>T</a:t>
            </a:r>
            <a:br>
              <a:rPr lang="en-US" sz="2400" dirty="0">
                <a:solidFill>
                  <a:schemeClr val="tx1"/>
                </a:solidFill>
              </a:rPr>
            </a:br>
            <a:r>
              <a:rPr lang="en-US" sz="2400">
                <a:solidFill>
                  <a:schemeClr val="tx1"/>
                </a:solidFill>
              </a:rPr>
              <a:t>S</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14630"/>
            <a:ext cx="3433624" cy="1584618"/>
          </a:xfrm>
        </p:spPr>
        <p:txBody>
          <a:bodyPr vert="horz" lIns="91440" tIns="45720" rIns="91440" bIns="45720" rtlCol="0" anchor="ctr">
            <a:normAutofit/>
          </a:bodyPr>
          <a:lstStyle/>
          <a:p>
            <a:pPr>
              <a:buClr>
                <a:srgbClr val="8AD0D6"/>
              </a:buClr>
            </a:pPr>
            <a:r>
              <a:rPr lang="en-US" dirty="0"/>
              <a:t>OUTPUT</a:t>
            </a:r>
            <a:endParaRPr lang="en-GB" dirty="0"/>
          </a:p>
          <a:p>
            <a:pPr>
              <a:buClr>
                <a:srgbClr val="8AD0D6"/>
              </a:buClr>
            </a:pPr>
            <a:endParaRPr lang="en-US" dirty="0"/>
          </a:p>
          <a:p>
            <a:pPr>
              <a:spcBef>
                <a:spcPts val="0"/>
              </a:spcBef>
              <a:buClr>
                <a:srgbClr val="8AD0D6"/>
              </a:buClr>
              <a:buAutoNum type="arabicPeriod"/>
            </a:pPr>
            <a:endParaRPr lang="en-US" i="1"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A picture containing table&#10;&#10;Description automatically generated">
            <a:extLst>
              <a:ext uri="{FF2B5EF4-FFF2-40B4-BE49-F238E27FC236}">
                <a16:creationId xmlns:a16="http://schemas.microsoft.com/office/drawing/2014/main" id="{D4C4EA5A-FC84-4457-A576-1F8ACD023379}"/>
              </a:ext>
            </a:extLst>
          </p:cNvPr>
          <p:cNvPicPr>
            <a:picLocks noChangeAspect="1"/>
          </p:cNvPicPr>
          <p:nvPr/>
        </p:nvPicPr>
        <p:blipFill>
          <a:blip r:embed="rId3"/>
          <a:stretch>
            <a:fillRect/>
          </a:stretch>
        </p:blipFill>
        <p:spPr>
          <a:xfrm>
            <a:off x="5134707" y="1828857"/>
            <a:ext cx="6387123" cy="3464052"/>
          </a:xfrm>
          <a:prstGeom prst="rect">
            <a:avLst/>
          </a:prstGeom>
        </p:spPr>
      </p:pic>
    </p:spTree>
    <p:extLst>
      <p:ext uri="{BB962C8B-B14F-4D97-AF65-F5344CB8AC3E}">
        <p14:creationId xmlns:p14="http://schemas.microsoft.com/office/powerpoint/2010/main" val="1669122247"/>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dirty="0">
                <a:solidFill>
                  <a:schemeClr val="tx1"/>
                </a:solidFill>
                <a:latin typeface="Century Gothic"/>
                <a:ea typeface="+mj-lt"/>
                <a:cs typeface="Arial"/>
              </a:rPr>
              <a:t>P</a:t>
            </a:r>
            <a:br>
              <a:rPr lang="en-US" sz="2400" dirty="0">
                <a:solidFill>
                  <a:schemeClr val="tx1"/>
                </a:solidFill>
                <a:cs typeface="Arial"/>
              </a:rPr>
            </a:br>
            <a:r>
              <a:rPr lang="en-US" sz="2400" dirty="0">
                <a:solidFill>
                  <a:schemeClr val="tx1"/>
                </a:solidFill>
                <a:cs typeface="Arial"/>
              </a:rPr>
              <a:t>R</a:t>
            </a:r>
            <a:br>
              <a:rPr lang="en-US" sz="2400" dirty="0">
                <a:solidFill>
                  <a:schemeClr val="tx1"/>
                </a:solidFill>
                <a:cs typeface="Arial"/>
              </a:rPr>
            </a:br>
            <a:r>
              <a:rPr lang="en-US" sz="2400" dirty="0">
                <a:solidFill>
                  <a:schemeClr val="tx1"/>
                </a:solidFill>
                <a:cs typeface="Arial"/>
              </a:rPr>
              <a:t>J</a:t>
            </a:r>
            <a:br>
              <a:rPr lang="en-US" sz="2400" dirty="0">
                <a:solidFill>
                  <a:schemeClr val="tx1"/>
                </a:solidFill>
                <a:cs typeface="Arial"/>
              </a:rPr>
            </a:br>
            <a:r>
              <a:rPr lang="en-US" sz="2400" dirty="0">
                <a:solidFill>
                  <a:schemeClr val="tx1"/>
                </a:solidFill>
                <a:cs typeface="Arial"/>
              </a:rPr>
              <a:t>O</a:t>
            </a:r>
            <a:br>
              <a:rPr lang="en-US" sz="2400" dirty="0">
                <a:solidFill>
                  <a:schemeClr val="tx1"/>
                </a:solidFill>
                <a:cs typeface="Arial"/>
              </a:rPr>
            </a:br>
            <a:r>
              <a:rPr lang="en-US" sz="2400" dirty="0">
                <a:solidFill>
                  <a:schemeClr val="tx1"/>
                </a:solidFill>
                <a:cs typeface="Arial"/>
              </a:rPr>
              <a:t>J</a:t>
            </a:r>
            <a:br>
              <a:rPr lang="en-US" sz="2400" dirty="0">
                <a:solidFill>
                  <a:schemeClr val="tx1"/>
                </a:solidFill>
                <a:cs typeface="Arial"/>
              </a:rPr>
            </a:br>
            <a:r>
              <a:rPr lang="en-US" sz="2400" dirty="0">
                <a:solidFill>
                  <a:schemeClr val="tx1"/>
                </a:solidFill>
                <a:cs typeface="Arial"/>
              </a:rPr>
              <a:t>E</a:t>
            </a:r>
            <a:br>
              <a:rPr lang="en-US" sz="2400" dirty="0">
                <a:solidFill>
                  <a:schemeClr val="tx1"/>
                </a:solidFill>
                <a:cs typeface="Arial"/>
              </a:rPr>
            </a:br>
            <a:r>
              <a:rPr lang="en-US" sz="2400" dirty="0">
                <a:solidFill>
                  <a:schemeClr val="tx1"/>
                </a:solidFill>
                <a:cs typeface="Arial"/>
              </a:rPr>
              <a:t>C</a:t>
            </a:r>
            <a:br>
              <a:rPr lang="en-US" sz="2400" dirty="0">
                <a:solidFill>
                  <a:schemeClr val="tx1"/>
                </a:solidFill>
                <a:cs typeface="Arial"/>
              </a:rPr>
            </a:br>
            <a:r>
              <a:rPr lang="en-US" sz="2400" dirty="0">
                <a:solidFill>
                  <a:schemeClr val="tx1"/>
                </a:solidFill>
                <a:cs typeface="Arial"/>
              </a:rPr>
              <a:t>T</a:t>
            </a:r>
            <a:br>
              <a:rPr lang="en-US" sz="2400" dirty="0">
                <a:solidFill>
                  <a:schemeClr val="tx1"/>
                </a:solidFill>
                <a:cs typeface="Arial"/>
              </a:rPr>
            </a:br>
            <a:r>
              <a:rPr lang="en-US" sz="2400" dirty="0">
                <a:solidFill>
                  <a:schemeClr val="tx1"/>
                </a:solidFill>
                <a:cs typeface="Arial"/>
              </a:rPr>
              <a:t>S</a:t>
            </a: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690880"/>
            <a:ext cx="4947854" cy="5557519"/>
          </a:xfrm>
        </p:spPr>
        <p:txBody>
          <a:bodyPr vert="horz" lIns="91440" tIns="45720" rIns="91440" bIns="45720" rtlCol="0" anchor="ctr">
            <a:normAutofit/>
          </a:bodyPr>
          <a:lstStyle/>
          <a:p>
            <a:pPr>
              <a:buClr>
                <a:srgbClr val="8AD0D6"/>
              </a:buClr>
            </a:pPr>
            <a:r>
              <a:rPr lang="en-US" dirty="0"/>
              <a:t>PWM</a:t>
            </a:r>
          </a:p>
          <a:p>
            <a:pPr>
              <a:buClr>
                <a:srgbClr val="8AD0D6"/>
              </a:buClr>
            </a:pPr>
            <a:r>
              <a:rPr lang="en-US" dirty="0"/>
              <a:t>Device used - </a:t>
            </a:r>
          </a:p>
          <a:p>
            <a:pPr marL="0" indent="0">
              <a:buClr>
                <a:srgbClr val="8AD0D6"/>
              </a:buClr>
              <a:buNone/>
            </a:pPr>
            <a:r>
              <a:rPr lang="en-US" dirty="0"/>
              <a:t> AT89C51</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spTree>
    <p:extLst>
      <p:ext uri="{BB962C8B-B14F-4D97-AF65-F5344CB8AC3E}">
        <p14:creationId xmlns:p14="http://schemas.microsoft.com/office/powerpoint/2010/main" val="2410295686"/>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a:solidFill>
                  <a:schemeClr val="tx1"/>
                </a:solidFill>
              </a:rPr>
              <a:t>P</a:t>
            </a:r>
            <a:br>
              <a:rPr lang="en-US" sz="2400" dirty="0">
                <a:solidFill>
                  <a:schemeClr val="tx1"/>
                </a:solidFill>
              </a:rPr>
            </a:br>
            <a:r>
              <a:rPr lang="en-US" sz="2400">
                <a:solidFill>
                  <a:schemeClr val="tx1"/>
                </a:solidFill>
              </a:rPr>
              <a:t>R</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O</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E</a:t>
            </a:r>
            <a:br>
              <a:rPr lang="en-US" sz="2400" dirty="0">
                <a:solidFill>
                  <a:schemeClr val="tx1"/>
                </a:solidFill>
              </a:rPr>
            </a:br>
            <a:r>
              <a:rPr lang="en-US" sz="2400">
                <a:solidFill>
                  <a:schemeClr val="tx1"/>
                </a:solidFill>
              </a:rPr>
              <a:t>C</a:t>
            </a:r>
            <a:br>
              <a:rPr lang="en-US" sz="2400" dirty="0">
                <a:solidFill>
                  <a:schemeClr val="tx1"/>
                </a:solidFill>
              </a:rPr>
            </a:br>
            <a:r>
              <a:rPr lang="en-US" sz="2400">
                <a:solidFill>
                  <a:schemeClr val="tx1"/>
                </a:solidFill>
              </a:rPr>
              <a:t>T</a:t>
            </a:r>
            <a:br>
              <a:rPr lang="en-US" sz="2400" dirty="0">
                <a:solidFill>
                  <a:schemeClr val="tx1"/>
                </a:solidFill>
              </a:rPr>
            </a:br>
            <a:r>
              <a:rPr lang="en-US" sz="2400">
                <a:solidFill>
                  <a:schemeClr val="tx1"/>
                </a:solidFill>
              </a:rPr>
              <a:t>S</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14630"/>
            <a:ext cx="4130770" cy="421020"/>
          </a:xfrm>
        </p:spPr>
        <p:txBody>
          <a:bodyPr vert="horz" lIns="91440" tIns="45720" rIns="91440" bIns="45720" rtlCol="0" anchor="ctr">
            <a:normAutofit/>
          </a:bodyPr>
          <a:lstStyle/>
          <a:p>
            <a:pPr>
              <a:buClr>
                <a:srgbClr val="8AD0D6"/>
              </a:buClr>
            </a:pPr>
            <a:r>
              <a:rPr lang="en-US" dirty="0"/>
              <a:t>//PROGRAM_TO_FOLLOW</a:t>
            </a:r>
            <a:endParaRPr lang="en-GB" dirty="0"/>
          </a:p>
          <a:p>
            <a:pPr marL="0" indent="0">
              <a:buClr>
                <a:srgbClr val="8AD0D6"/>
              </a:buClr>
              <a:buNone/>
            </a:pP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Text&#10;&#10;Description automatically generated">
            <a:extLst>
              <a:ext uri="{FF2B5EF4-FFF2-40B4-BE49-F238E27FC236}">
                <a16:creationId xmlns:a16="http://schemas.microsoft.com/office/drawing/2014/main" id="{A500A680-27CD-446A-BFC5-98A67339F18B}"/>
              </a:ext>
            </a:extLst>
          </p:cNvPr>
          <p:cNvPicPr>
            <a:picLocks noChangeAspect="1"/>
          </p:cNvPicPr>
          <p:nvPr/>
        </p:nvPicPr>
        <p:blipFill>
          <a:blip r:embed="rId3"/>
          <a:stretch>
            <a:fillRect/>
          </a:stretch>
        </p:blipFill>
        <p:spPr>
          <a:xfrm>
            <a:off x="5165075" y="906455"/>
            <a:ext cx="4019320" cy="5265429"/>
          </a:xfrm>
          <a:prstGeom prst="rect">
            <a:avLst/>
          </a:prstGeom>
        </p:spPr>
      </p:pic>
    </p:spTree>
    <p:extLst>
      <p:ext uri="{BB962C8B-B14F-4D97-AF65-F5344CB8AC3E}">
        <p14:creationId xmlns:p14="http://schemas.microsoft.com/office/powerpoint/2010/main" val="470865828"/>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a:solidFill>
                  <a:schemeClr val="tx1"/>
                </a:solidFill>
              </a:rPr>
              <a:t>P</a:t>
            </a:r>
            <a:br>
              <a:rPr lang="en-US" sz="2400" dirty="0">
                <a:solidFill>
                  <a:schemeClr val="tx1"/>
                </a:solidFill>
              </a:rPr>
            </a:br>
            <a:r>
              <a:rPr lang="en-US" sz="2400">
                <a:solidFill>
                  <a:schemeClr val="tx1"/>
                </a:solidFill>
              </a:rPr>
              <a:t>R</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O</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E</a:t>
            </a:r>
            <a:br>
              <a:rPr lang="en-US" sz="2400" dirty="0">
                <a:solidFill>
                  <a:schemeClr val="tx1"/>
                </a:solidFill>
              </a:rPr>
            </a:br>
            <a:r>
              <a:rPr lang="en-US" sz="2400">
                <a:solidFill>
                  <a:schemeClr val="tx1"/>
                </a:solidFill>
              </a:rPr>
              <a:t>C</a:t>
            </a:r>
            <a:br>
              <a:rPr lang="en-US" sz="2400" dirty="0">
                <a:solidFill>
                  <a:schemeClr val="tx1"/>
                </a:solidFill>
              </a:rPr>
            </a:br>
            <a:r>
              <a:rPr lang="en-US" sz="2400">
                <a:solidFill>
                  <a:schemeClr val="tx1"/>
                </a:solidFill>
              </a:rPr>
              <a:t>T</a:t>
            </a:r>
            <a:br>
              <a:rPr lang="en-US" sz="2400" dirty="0">
                <a:solidFill>
                  <a:schemeClr val="tx1"/>
                </a:solidFill>
              </a:rPr>
            </a:br>
            <a:r>
              <a:rPr lang="en-US" sz="2400">
                <a:solidFill>
                  <a:schemeClr val="tx1"/>
                </a:solidFill>
              </a:rPr>
              <a:t>S</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14630"/>
            <a:ext cx="4130770" cy="421020"/>
          </a:xfrm>
        </p:spPr>
        <p:txBody>
          <a:bodyPr vert="horz" lIns="91440" tIns="45720" rIns="91440" bIns="45720" rtlCol="0" anchor="ctr">
            <a:normAutofit/>
          </a:bodyPr>
          <a:lstStyle/>
          <a:p>
            <a:pPr marL="0" indent="0">
              <a:buClr>
                <a:srgbClr val="8AD0D6"/>
              </a:buClr>
              <a:buNone/>
            </a:pPr>
            <a:endParaRPr lang="en-US" dirty="0"/>
          </a:p>
          <a:p>
            <a:pPr marL="0" indent="0">
              <a:buClr>
                <a:srgbClr val="8AD0D6"/>
              </a:buClr>
              <a:buNone/>
            </a:pPr>
            <a:endParaRPr lang="en-US"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7" name="Picture 8" descr="Text&#10;&#10;Description automatically generated">
            <a:extLst>
              <a:ext uri="{FF2B5EF4-FFF2-40B4-BE49-F238E27FC236}">
                <a16:creationId xmlns:a16="http://schemas.microsoft.com/office/drawing/2014/main" id="{4A1E795F-65A1-4EC4-9B84-5F150A4C2435}"/>
              </a:ext>
            </a:extLst>
          </p:cNvPr>
          <p:cNvPicPr>
            <a:picLocks noChangeAspect="1"/>
          </p:cNvPicPr>
          <p:nvPr/>
        </p:nvPicPr>
        <p:blipFill>
          <a:blip r:embed="rId3"/>
          <a:stretch>
            <a:fillRect/>
          </a:stretch>
        </p:blipFill>
        <p:spPr>
          <a:xfrm>
            <a:off x="5036545" y="2214397"/>
            <a:ext cx="5506597" cy="2337399"/>
          </a:xfrm>
          <a:prstGeom prst="rect">
            <a:avLst/>
          </a:prstGeom>
        </p:spPr>
      </p:pic>
    </p:spTree>
    <p:extLst>
      <p:ext uri="{BB962C8B-B14F-4D97-AF65-F5344CB8AC3E}">
        <p14:creationId xmlns:p14="http://schemas.microsoft.com/office/powerpoint/2010/main" val="555809368"/>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a:solidFill>
                  <a:schemeClr val="tx1"/>
                </a:solidFill>
              </a:rPr>
              <a:t>P</a:t>
            </a:r>
            <a:br>
              <a:rPr lang="en-US" sz="2400" dirty="0">
                <a:solidFill>
                  <a:schemeClr val="tx1"/>
                </a:solidFill>
              </a:rPr>
            </a:br>
            <a:r>
              <a:rPr lang="en-US" sz="2400">
                <a:solidFill>
                  <a:schemeClr val="tx1"/>
                </a:solidFill>
              </a:rPr>
              <a:t>R</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O</a:t>
            </a:r>
            <a:br>
              <a:rPr lang="en-US" sz="2400" dirty="0">
                <a:solidFill>
                  <a:schemeClr val="tx1"/>
                </a:solidFill>
              </a:rPr>
            </a:br>
            <a:r>
              <a:rPr lang="en-US" sz="2400">
                <a:solidFill>
                  <a:schemeClr val="tx1"/>
                </a:solidFill>
              </a:rPr>
              <a:t>J</a:t>
            </a:r>
            <a:br>
              <a:rPr lang="en-US" sz="2400" dirty="0">
                <a:solidFill>
                  <a:schemeClr val="tx1"/>
                </a:solidFill>
              </a:rPr>
            </a:br>
            <a:r>
              <a:rPr lang="en-US" sz="2400">
                <a:solidFill>
                  <a:schemeClr val="tx1"/>
                </a:solidFill>
              </a:rPr>
              <a:t>E</a:t>
            </a:r>
            <a:br>
              <a:rPr lang="en-US" sz="2400" dirty="0">
                <a:solidFill>
                  <a:schemeClr val="tx1"/>
                </a:solidFill>
              </a:rPr>
            </a:br>
            <a:r>
              <a:rPr lang="en-US" sz="2400">
                <a:solidFill>
                  <a:schemeClr val="tx1"/>
                </a:solidFill>
              </a:rPr>
              <a:t>C</a:t>
            </a:r>
            <a:br>
              <a:rPr lang="en-US" sz="2400" dirty="0">
                <a:solidFill>
                  <a:schemeClr val="tx1"/>
                </a:solidFill>
              </a:rPr>
            </a:br>
            <a:r>
              <a:rPr lang="en-US" sz="2400">
                <a:solidFill>
                  <a:schemeClr val="tx1"/>
                </a:solidFill>
              </a:rPr>
              <a:t>T</a:t>
            </a:r>
            <a:br>
              <a:rPr lang="en-US" sz="2400" dirty="0">
                <a:solidFill>
                  <a:schemeClr val="tx1"/>
                </a:solidFill>
              </a:rPr>
            </a:br>
            <a:r>
              <a:rPr lang="en-US" sz="2400">
                <a:solidFill>
                  <a:schemeClr val="tx1"/>
                </a:solidFill>
              </a:rPr>
              <a:t>S</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14630"/>
            <a:ext cx="1948701" cy="773771"/>
          </a:xfrm>
        </p:spPr>
        <p:txBody>
          <a:bodyPr vert="horz" lIns="91440" tIns="45720" rIns="91440" bIns="45720" rtlCol="0" anchor="ctr">
            <a:normAutofit/>
          </a:bodyPr>
          <a:lstStyle/>
          <a:p>
            <a:pPr>
              <a:buClr>
                <a:srgbClr val="8AD0D6"/>
              </a:buClr>
            </a:pPr>
            <a:r>
              <a:rPr lang="en-US" dirty="0"/>
              <a:t>OUTPUT</a:t>
            </a:r>
            <a:endParaRPr lang="en-GB" dirty="0"/>
          </a:p>
          <a:p>
            <a:pPr>
              <a:buClr>
                <a:srgbClr val="8AD0D6"/>
              </a:buClr>
            </a:pPr>
            <a:endParaRPr lang="en-US" dirty="0"/>
          </a:p>
          <a:p>
            <a:pPr>
              <a:spcBef>
                <a:spcPts val="0"/>
              </a:spcBef>
              <a:buClr>
                <a:srgbClr val="8AD0D6"/>
              </a:buClr>
              <a:buAutoNum type="arabicPeriod"/>
            </a:pPr>
            <a:endParaRPr lang="en-US" i="1"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Table&#10;&#10;Description automatically generated">
            <a:extLst>
              <a:ext uri="{FF2B5EF4-FFF2-40B4-BE49-F238E27FC236}">
                <a16:creationId xmlns:a16="http://schemas.microsoft.com/office/drawing/2014/main" id="{A964757A-14E2-4242-94B5-A96A6E601CF4}"/>
              </a:ext>
            </a:extLst>
          </p:cNvPr>
          <p:cNvPicPr>
            <a:picLocks noChangeAspect="1"/>
          </p:cNvPicPr>
          <p:nvPr/>
        </p:nvPicPr>
        <p:blipFill>
          <a:blip r:embed="rId3"/>
          <a:stretch>
            <a:fillRect/>
          </a:stretch>
        </p:blipFill>
        <p:spPr>
          <a:xfrm>
            <a:off x="7459786" y="1234008"/>
            <a:ext cx="4433276" cy="2406832"/>
          </a:xfrm>
          <a:prstGeom prst="rect">
            <a:avLst/>
          </a:prstGeom>
        </p:spPr>
      </p:pic>
      <p:pic>
        <p:nvPicPr>
          <p:cNvPr id="7" name="Picture 8" descr="A picture containing text, electronics, display, screenshot&#10;&#10;Description automatically generated">
            <a:extLst>
              <a:ext uri="{FF2B5EF4-FFF2-40B4-BE49-F238E27FC236}">
                <a16:creationId xmlns:a16="http://schemas.microsoft.com/office/drawing/2014/main" id="{736B7B8C-7BBF-4D73-8E13-F5B1FC5BCF95}"/>
              </a:ext>
            </a:extLst>
          </p:cNvPr>
          <p:cNvPicPr>
            <a:picLocks noChangeAspect="1"/>
          </p:cNvPicPr>
          <p:nvPr/>
        </p:nvPicPr>
        <p:blipFill>
          <a:blip r:embed="rId4"/>
          <a:stretch>
            <a:fillRect/>
          </a:stretch>
        </p:blipFill>
        <p:spPr>
          <a:xfrm>
            <a:off x="4802553" y="3802242"/>
            <a:ext cx="5156199" cy="2789975"/>
          </a:xfrm>
          <a:prstGeom prst="rect">
            <a:avLst/>
          </a:prstGeom>
        </p:spPr>
      </p:pic>
    </p:spTree>
    <p:extLst>
      <p:ext uri="{BB962C8B-B14F-4D97-AF65-F5344CB8AC3E}">
        <p14:creationId xmlns:p14="http://schemas.microsoft.com/office/powerpoint/2010/main" val="955696693"/>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fontScale="90000"/>
          </a:bodyPr>
          <a:lstStyle/>
          <a:p>
            <a:pPr algn="r"/>
            <a:r>
              <a:rPr lang="en-US" sz="2400" dirty="0">
                <a:solidFill>
                  <a:schemeClr val="tx1"/>
                </a:solidFill>
              </a:rPr>
              <a:t>C</a:t>
            </a:r>
            <a:br>
              <a:rPr lang="en-US" sz="2400" dirty="0">
                <a:solidFill>
                  <a:schemeClr val="tx1"/>
                </a:solidFill>
              </a:rPr>
            </a:br>
            <a:r>
              <a:rPr lang="en-US" sz="2400" dirty="0">
                <a:solidFill>
                  <a:schemeClr val="tx1"/>
                </a:solidFill>
              </a:rPr>
              <a:t>E</a:t>
            </a:r>
            <a:br>
              <a:rPr lang="en-US" sz="2400" dirty="0">
                <a:solidFill>
                  <a:schemeClr val="tx1"/>
                </a:solidFill>
              </a:rPr>
            </a:br>
            <a:r>
              <a:rPr lang="en-US" sz="2400" dirty="0">
                <a:solidFill>
                  <a:schemeClr val="tx1"/>
                </a:solidFill>
              </a:rPr>
              <a:t>R</a:t>
            </a:r>
            <a:br>
              <a:rPr lang="en-US" sz="2400" dirty="0">
                <a:solidFill>
                  <a:schemeClr val="tx1"/>
                </a:solidFill>
              </a:rPr>
            </a:br>
            <a:r>
              <a:rPr lang="en-US" sz="2400" dirty="0">
                <a:solidFill>
                  <a:schemeClr val="tx1"/>
                </a:solidFill>
              </a:rPr>
              <a:t>T</a:t>
            </a:r>
            <a:br>
              <a:rPr lang="en-US" sz="2400" dirty="0">
                <a:solidFill>
                  <a:schemeClr val="tx1"/>
                </a:solidFill>
              </a:rPr>
            </a:br>
            <a:r>
              <a:rPr lang="en-US" sz="2400" dirty="0">
                <a:solidFill>
                  <a:schemeClr val="tx1"/>
                </a:solidFill>
              </a:rPr>
              <a:t>I</a:t>
            </a:r>
            <a:br>
              <a:rPr lang="en-US" sz="2400" dirty="0">
                <a:solidFill>
                  <a:schemeClr val="tx1"/>
                </a:solidFill>
              </a:rPr>
            </a:br>
            <a:r>
              <a:rPr lang="en-US" sz="2400" dirty="0">
                <a:solidFill>
                  <a:schemeClr val="tx1"/>
                </a:solidFill>
              </a:rPr>
              <a:t>F</a:t>
            </a:r>
            <a:br>
              <a:rPr lang="en-US" sz="2400" dirty="0">
                <a:solidFill>
                  <a:schemeClr val="tx1"/>
                </a:solidFill>
              </a:rPr>
            </a:br>
            <a:r>
              <a:rPr lang="en-US" sz="2400" dirty="0">
                <a:solidFill>
                  <a:schemeClr val="tx1"/>
                </a:solidFill>
              </a:rPr>
              <a:t>I</a:t>
            </a:r>
            <a:br>
              <a:rPr lang="en-US" sz="2400" dirty="0">
                <a:solidFill>
                  <a:schemeClr val="tx1"/>
                </a:solidFill>
              </a:rPr>
            </a:br>
            <a:r>
              <a:rPr lang="en-US" sz="2400" dirty="0">
                <a:solidFill>
                  <a:schemeClr val="tx1"/>
                </a:solidFill>
              </a:rPr>
              <a:t>C</a:t>
            </a:r>
            <a:br>
              <a:rPr lang="en-US" sz="2400" dirty="0">
                <a:solidFill>
                  <a:schemeClr val="tx1"/>
                </a:solidFill>
              </a:rPr>
            </a:br>
            <a:r>
              <a:rPr lang="en-US" sz="2400" dirty="0">
                <a:solidFill>
                  <a:schemeClr val="tx1"/>
                </a:solidFill>
              </a:rPr>
              <a:t>A</a:t>
            </a:r>
            <a:br>
              <a:rPr lang="en-US" sz="2400" dirty="0">
                <a:solidFill>
                  <a:schemeClr val="tx1"/>
                </a:solidFill>
              </a:rPr>
            </a:br>
            <a:r>
              <a:rPr lang="en-US" sz="2400" dirty="0">
                <a:solidFill>
                  <a:schemeClr val="tx1"/>
                </a:solidFill>
              </a:rPr>
              <a:t>T</a:t>
            </a:r>
            <a:br>
              <a:rPr lang="en-US" sz="2400" dirty="0">
                <a:solidFill>
                  <a:schemeClr val="tx1"/>
                </a:solidFill>
              </a:rPr>
            </a:br>
            <a:r>
              <a:rPr lang="en-US" sz="2400" dirty="0">
                <a:solidFill>
                  <a:schemeClr val="tx1"/>
                </a:solidFill>
              </a:rPr>
              <a:t>E</a:t>
            </a:r>
            <a:br>
              <a:rPr lang="en-US" sz="2400" dirty="0">
                <a:solidFill>
                  <a:schemeClr val="tx1"/>
                </a:solidFill>
              </a:rPr>
            </a:br>
            <a:br>
              <a:rPr lang="en-US" sz="2400" dirty="0"/>
            </a:b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214630"/>
            <a:ext cx="4947854" cy="6195694"/>
          </a:xfrm>
        </p:spPr>
        <p:txBody>
          <a:bodyPr vert="horz" lIns="91440" tIns="45720" rIns="91440" bIns="45720" rtlCol="0" anchor="ctr">
            <a:normAutofit/>
          </a:bodyPr>
          <a:lstStyle/>
          <a:p>
            <a:pPr>
              <a:buClr>
                <a:srgbClr val="8AD0D6"/>
              </a:buClr>
            </a:pPr>
            <a:endParaRPr lang="en-US" dirty="0"/>
          </a:p>
          <a:p>
            <a:pPr>
              <a:buClr>
                <a:srgbClr val="8AD0D6"/>
              </a:buClr>
            </a:pPr>
            <a:endParaRPr lang="en-US" dirty="0"/>
          </a:p>
          <a:p>
            <a:pPr>
              <a:spcBef>
                <a:spcPts val="0"/>
              </a:spcBef>
              <a:buClr>
                <a:srgbClr val="8AD0D6"/>
              </a:buClr>
              <a:buAutoNum type="arabicPeriod"/>
            </a:pPr>
            <a:endParaRPr lang="en-US" i="1" dirty="0"/>
          </a:p>
        </p:txBody>
      </p:sp>
      <p:sp>
        <p:nvSpPr>
          <p:cNvPr id="4" name="TextBox 3">
            <a:extLst>
              <a:ext uri="{FF2B5EF4-FFF2-40B4-BE49-F238E27FC236}">
                <a16:creationId xmlns:a16="http://schemas.microsoft.com/office/drawing/2014/main" id="{CABFCFB9-255D-4329-A594-59098210A19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8" name="Picture 8" descr="Text&#10;&#10;Description automatically generated">
            <a:extLst>
              <a:ext uri="{FF2B5EF4-FFF2-40B4-BE49-F238E27FC236}">
                <a16:creationId xmlns:a16="http://schemas.microsoft.com/office/drawing/2014/main" id="{E80AC676-DD39-4AAF-BA3A-4F2C6866E701}"/>
              </a:ext>
            </a:extLst>
          </p:cNvPr>
          <p:cNvPicPr>
            <a:picLocks noChangeAspect="1"/>
          </p:cNvPicPr>
          <p:nvPr/>
        </p:nvPicPr>
        <p:blipFill>
          <a:blip r:embed="rId2"/>
          <a:stretch>
            <a:fillRect/>
          </a:stretch>
        </p:blipFill>
        <p:spPr>
          <a:xfrm>
            <a:off x="10935222" y="5718429"/>
            <a:ext cx="1020872" cy="1016101"/>
          </a:xfrm>
          <a:prstGeom prst="rect">
            <a:avLst/>
          </a:prstGeom>
        </p:spPr>
      </p:pic>
      <p:pic>
        <p:nvPicPr>
          <p:cNvPr id="6" name="Picture 6" descr="A picture containing table&#10;&#10;Description automatically generated">
            <a:extLst>
              <a:ext uri="{FF2B5EF4-FFF2-40B4-BE49-F238E27FC236}">
                <a16:creationId xmlns:a16="http://schemas.microsoft.com/office/drawing/2014/main" id="{92C30ED7-7349-43A0-9768-FF711C7F669E}"/>
              </a:ext>
            </a:extLst>
          </p:cNvPr>
          <p:cNvPicPr>
            <a:picLocks noChangeAspect="1"/>
          </p:cNvPicPr>
          <p:nvPr/>
        </p:nvPicPr>
        <p:blipFill>
          <a:blip r:embed="rId3"/>
          <a:stretch>
            <a:fillRect/>
          </a:stretch>
        </p:blipFill>
        <p:spPr>
          <a:xfrm>
            <a:off x="5295488" y="248828"/>
            <a:ext cx="4565808" cy="6442734"/>
          </a:xfrm>
          <a:prstGeom prst="rect">
            <a:avLst/>
          </a:prstGeom>
        </p:spPr>
      </p:pic>
    </p:spTree>
    <p:extLst>
      <p:ext uri="{BB962C8B-B14F-4D97-AF65-F5344CB8AC3E}">
        <p14:creationId xmlns:p14="http://schemas.microsoft.com/office/powerpoint/2010/main" val="148352171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A </a:t>
            </a:r>
            <a:br>
              <a:rPr lang="en-US" sz="2400" dirty="0">
                <a:ea typeface="+mj-lt"/>
                <a:cs typeface="+mj-lt"/>
              </a:rPr>
            </a:br>
            <a:r>
              <a:rPr lang="en-US" sz="2400" dirty="0">
                <a:ea typeface="+mj-lt"/>
                <a:cs typeface="+mj-lt"/>
              </a:rPr>
              <a:t>Little </a:t>
            </a:r>
            <a:br>
              <a:rPr lang="en-US" sz="2400" dirty="0">
                <a:ea typeface="+mj-lt"/>
                <a:cs typeface="+mj-lt"/>
              </a:rPr>
            </a:br>
            <a:r>
              <a:rPr lang="en-US" sz="2400" dirty="0">
                <a:ea typeface="+mj-lt"/>
                <a:cs typeface="+mj-lt"/>
              </a:rPr>
              <a:t>Bit </a:t>
            </a:r>
            <a:br>
              <a:rPr lang="en-US" sz="2400" dirty="0">
                <a:ea typeface="+mj-lt"/>
                <a:cs typeface="+mj-lt"/>
              </a:rPr>
            </a:br>
            <a:r>
              <a:rPr lang="en-US" sz="2400" dirty="0">
                <a:ea typeface="+mj-lt"/>
                <a:cs typeface="+mj-lt"/>
              </a:rPr>
              <a:t>About </a:t>
            </a:r>
            <a:br>
              <a:rPr lang="en-US" sz="2400" dirty="0">
                <a:ea typeface="+mj-lt"/>
                <a:cs typeface="+mj-lt"/>
              </a:rPr>
            </a:br>
            <a:r>
              <a:rPr lang="en-US" sz="2400" dirty="0">
                <a:ea typeface="+mj-lt"/>
                <a:cs typeface="+mj-lt"/>
              </a:rPr>
              <a:t>Programming</a:t>
            </a: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049807" y="242033"/>
            <a:ext cx="5532401" cy="6695299"/>
          </a:xfrm>
        </p:spPr>
        <p:txBody>
          <a:bodyPr vert="horz" lIns="91440" tIns="45720" rIns="91440" bIns="45720" rtlCol="0" anchor="ctr">
            <a:normAutofit fontScale="70000" lnSpcReduction="20000"/>
          </a:bodyPr>
          <a:lstStyle/>
          <a:p>
            <a:pPr>
              <a:buClr>
                <a:srgbClr val="8AD0D6"/>
              </a:buClr>
            </a:pPr>
            <a:r>
              <a:rPr lang="en-GB" dirty="0"/>
              <a:t>Functions</a:t>
            </a:r>
            <a:endParaRPr lang="en-GB" dirty="0">
              <a:ea typeface="+mj-lt"/>
              <a:cs typeface="+mj-lt"/>
            </a:endParaRPr>
          </a:p>
          <a:p>
            <a:pPr marL="0" indent="0">
              <a:buClr>
                <a:srgbClr val="8AD0D6"/>
              </a:buClr>
              <a:buNone/>
            </a:pPr>
            <a:r>
              <a:rPr lang="en-GB" dirty="0">
                <a:ea typeface="+mj-lt"/>
                <a:cs typeface="+mj-lt"/>
              </a:rPr>
              <a:t>         For controlling the Arduino board and performing computations.</a:t>
            </a:r>
            <a:endParaRPr lang="en-GB" dirty="0"/>
          </a:p>
          <a:p>
            <a:pPr>
              <a:buClr>
                <a:srgbClr val="8AD0D6"/>
              </a:buClr>
            </a:pPr>
            <a:r>
              <a:rPr lang="en-GB" b="1" dirty="0"/>
              <a:t>Math</a:t>
            </a:r>
            <a:endParaRPr lang="en-GB" dirty="0">
              <a:ea typeface="+mj-lt"/>
              <a:cs typeface="+mj-lt"/>
            </a:endParaRPr>
          </a:p>
          <a:p>
            <a:pPr marL="0" indent="0">
              <a:buClr>
                <a:srgbClr val="8AD0D6"/>
              </a:buClr>
              <a:buNone/>
            </a:pPr>
            <a:r>
              <a:rPr lang="en-GB" dirty="0">
                <a:ea typeface="+mj-lt"/>
                <a:cs typeface="+mj-lt"/>
                <a:hlinkClick r:id="rId2"/>
              </a:rPr>
              <a:t>abs() </a:t>
            </a:r>
            <a:br>
              <a:rPr lang="en-GB" dirty="0">
                <a:ea typeface="+mj-lt"/>
                <a:cs typeface="+mj-lt"/>
              </a:rPr>
            </a:br>
            <a:r>
              <a:rPr lang="en-GB" dirty="0">
                <a:ea typeface="+mj-lt"/>
                <a:cs typeface="+mj-lt"/>
                <a:hlinkClick r:id="rId3"/>
              </a:rPr>
              <a:t>constrain() </a:t>
            </a:r>
            <a:br>
              <a:rPr lang="en-GB" dirty="0">
                <a:ea typeface="+mj-lt"/>
                <a:cs typeface="+mj-lt"/>
              </a:rPr>
            </a:br>
            <a:r>
              <a:rPr lang="en-GB" dirty="0">
                <a:ea typeface="+mj-lt"/>
                <a:cs typeface="+mj-lt"/>
                <a:hlinkClick r:id="rId4"/>
              </a:rPr>
              <a:t>map() </a:t>
            </a:r>
            <a:br>
              <a:rPr lang="en-GB" dirty="0">
                <a:ea typeface="+mj-lt"/>
                <a:cs typeface="+mj-lt"/>
              </a:rPr>
            </a:br>
            <a:r>
              <a:rPr lang="en-GB" dirty="0">
                <a:ea typeface="+mj-lt"/>
                <a:cs typeface="+mj-lt"/>
                <a:hlinkClick r:id="rId5"/>
              </a:rPr>
              <a:t>max() </a:t>
            </a:r>
            <a:br>
              <a:rPr lang="en-GB" dirty="0">
                <a:ea typeface="+mj-lt"/>
                <a:cs typeface="+mj-lt"/>
              </a:rPr>
            </a:br>
            <a:r>
              <a:rPr lang="en-GB" dirty="0">
                <a:ea typeface="+mj-lt"/>
                <a:cs typeface="+mj-lt"/>
                <a:hlinkClick r:id="rId6"/>
              </a:rPr>
              <a:t>min() </a:t>
            </a:r>
            <a:br>
              <a:rPr lang="en-GB" dirty="0">
                <a:ea typeface="+mj-lt"/>
                <a:cs typeface="+mj-lt"/>
              </a:rPr>
            </a:br>
            <a:r>
              <a:rPr lang="en-GB" dirty="0">
                <a:ea typeface="+mj-lt"/>
                <a:cs typeface="+mj-lt"/>
                <a:hlinkClick r:id="rId7"/>
              </a:rPr>
              <a:t>pow() </a:t>
            </a:r>
            <a:br>
              <a:rPr lang="en-GB" dirty="0">
                <a:ea typeface="+mj-lt"/>
                <a:cs typeface="+mj-lt"/>
              </a:rPr>
            </a:br>
            <a:r>
              <a:rPr lang="en-GB" dirty="0">
                <a:ea typeface="+mj-lt"/>
                <a:cs typeface="+mj-lt"/>
                <a:hlinkClick r:id="rId8"/>
              </a:rPr>
              <a:t>sq() </a:t>
            </a:r>
            <a:br>
              <a:rPr lang="en-GB" dirty="0">
                <a:ea typeface="+mj-lt"/>
                <a:cs typeface="+mj-lt"/>
              </a:rPr>
            </a:br>
            <a:r>
              <a:rPr lang="en-GB" dirty="0">
                <a:ea typeface="+mj-lt"/>
                <a:cs typeface="+mj-lt"/>
                <a:hlinkClick r:id="rId9"/>
              </a:rPr>
              <a:t>sqrt() </a:t>
            </a:r>
            <a:br>
              <a:rPr lang="en-GB" dirty="0">
                <a:ea typeface="+mj-lt"/>
                <a:cs typeface="+mj-lt"/>
              </a:rPr>
            </a:br>
            <a:endParaRPr lang="en-GB" dirty="0">
              <a:ea typeface="+mj-lt"/>
              <a:cs typeface="+mj-lt"/>
            </a:endParaRPr>
          </a:p>
          <a:p>
            <a:pPr>
              <a:buClr>
                <a:srgbClr val="8AD0D6"/>
              </a:buClr>
            </a:pPr>
            <a:r>
              <a:rPr lang="en-GB" b="1" dirty="0"/>
              <a:t>Trigonometry</a:t>
            </a:r>
            <a:endParaRPr lang="en-GB" dirty="0"/>
          </a:p>
          <a:p>
            <a:pPr marL="0" indent="0">
              <a:buClr>
                <a:srgbClr val="8AD0D6"/>
              </a:buClr>
              <a:buNone/>
            </a:pPr>
            <a:r>
              <a:rPr lang="en-GB" dirty="0">
                <a:ea typeface="+mj-lt"/>
                <a:cs typeface="+mj-lt"/>
                <a:hlinkClick r:id="rId10"/>
              </a:rPr>
              <a:t>cos() </a:t>
            </a:r>
            <a:br>
              <a:rPr lang="en-GB" dirty="0">
                <a:ea typeface="+mj-lt"/>
                <a:cs typeface="+mj-lt"/>
              </a:rPr>
            </a:br>
            <a:r>
              <a:rPr lang="en-GB" dirty="0">
                <a:ea typeface="+mj-lt"/>
                <a:cs typeface="+mj-lt"/>
                <a:hlinkClick r:id="rId11"/>
              </a:rPr>
              <a:t>sin() </a:t>
            </a:r>
            <a:br>
              <a:rPr lang="en-GB" dirty="0">
                <a:ea typeface="+mj-lt"/>
                <a:cs typeface="+mj-lt"/>
              </a:rPr>
            </a:br>
            <a:r>
              <a:rPr lang="en-GB" dirty="0">
                <a:ea typeface="+mj-lt"/>
                <a:cs typeface="+mj-lt"/>
                <a:hlinkClick r:id="rId12"/>
              </a:rPr>
              <a:t>tan() </a:t>
            </a:r>
            <a:br>
              <a:rPr lang="en-GB" dirty="0">
                <a:ea typeface="+mj-lt"/>
                <a:cs typeface="+mj-lt"/>
              </a:rPr>
            </a:br>
            <a:endParaRPr lang="en-GB" dirty="0">
              <a:ea typeface="+mj-lt"/>
              <a:cs typeface="+mj-lt"/>
            </a:endParaRPr>
          </a:p>
          <a:p>
            <a:pPr>
              <a:buClr>
                <a:srgbClr val="8AD0D6"/>
              </a:buClr>
            </a:pPr>
            <a:r>
              <a:rPr lang="en-GB" b="1" dirty="0"/>
              <a:t>Characters</a:t>
            </a:r>
            <a:endParaRPr lang="en-GB" dirty="0"/>
          </a:p>
          <a:p>
            <a:pPr marL="0" indent="0">
              <a:buClr>
                <a:srgbClr val="8AD0D6"/>
              </a:buClr>
              <a:buNone/>
            </a:pPr>
            <a:r>
              <a:rPr lang="en-GB" dirty="0">
                <a:ea typeface="+mj-lt"/>
                <a:cs typeface="+mj-lt"/>
                <a:hlinkClick r:id="rId13"/>
              </a:rPr>
              <a:t>isAlpha() </a:t>
            </a:r>
            <a:br>
              <a:rPr lang="en-GB" dirty="0">
                <a:ea typeface="+mj-lt"/>
                <a:cs typeface="+mj-lt"/>
              </a:rPr>
            </a:br>
            <a:r>
              <a:rPr lang="en-GB" dirty="0">
                <a:ea typeface="+mj-lt"/>
                <a:cs typeface="+mj-lt"/>
                <a:hlinkClick r:id="rId14"/>
              </a:rPr>
              <a:t>isAlphaNumeric() </a:t>
            </a:r>
            <a:br>
              <a:rPr lang="en-GB" dirty="0">
                <a:ea typeface="+mj-lt"/>
                <a:cs typeface="+mj-lt"/>
              </a:rPr>
            </a:br>
            <a:r>
              <a:rPr lang="en-GB" dirty="0">
                <a:ea typeface="+mj-lt"/>
                <a:cs typeface="+mj-lt"/>
                <a:hlinkClick r:id="rId15"/>
              </a:rPr>
              <a:t>isAscii() </a:t>
            </a:r>
            <a:br>
              <a:rPr lang="en-GB" dirty="0">
                <a:ea typeface="+mj-lt"/>
                <a:cs typeface="+mj-lt"/>
              </a:rPr>
            </a:br>
            <a:r>
              <a:rPr lang="en-GB" dirty="0">
                <a:ea typeface="+mj-lt"/>
                <a:cs typeface="+mj-lt"/>
                <a:hlinkClick r:id="rId16"/>
              </a:rPr>
              <a:t>isControl() </a:t>
            </a:r>
            <a:br>
              <a:rPr lang="en-GB" dirty="0">
                <a:ea typeface="+mj-lt"/>
                <a:cs typeface="+mj-lt"/>
              </a:rPr>
            </a:br>
            <a:r>
              <a:rPr lang="en-GB" dirty="0">
                <a:ea typeface="+mj-lt"/>
                <a:cs typeface="+mj-lt"/>
                <a:hlinkClick r:id="rId17"/>
              </a:rPr>
              <a:t>isDigit() </a:t>
            </a:r>
            <a:br>
              <a:rPr lang="en-GB" dirty="0">
                <a:ea typeface="+mj-lt"/>
                <a:cs typeface="+mj-lt"/>
              </a:rPr>
            </a:br>
            <a:r>
              <a:rPr lang="en-GB" dirty="0">
                <a:ea typeface="+mj-lt"/>
                <a:cs typeface="+mj-lt"/>
                <a:hlinkClick r:id="rId18"/>
              </a:rPr>
              <a:t>isGraph() </a:t>
            </a:r>
            <a:br>
              <a:rPr lang="en-GB" dirty="0">
                <a:ea typeface="+mj-lt"/>
                <a:cs typeface="+mj-lt"/>
              </a:rPr>
            </a:br>
            <a:r>
              <a:rPr lang="en-GB" dirty="0">
                <a:ea typeface="+mj-lt"/>
                <a:cs typeface="+mj-lt"/>
                <a:hlinkClick r:id="rId19"/>
              </a:rPr>
              <a:t>isHexadecimalDigit() </a:t>
            </a:r>
            <a:br>
              <a:rPr lang="en-GB" dirty="0">
                <a:ea typeface="+mj-lt"/>
                <a:cs typeface="+mj-lt"/>
              </a:rPr>
            </a:br>
            <a:r>
              <a:rPr lang="en-GB" dirty="0">
                <a:ea typeface="+mj-lt"/>
                <a:cs typeface="+mj-lt"/>
                <a:hlinkClick r:id="rId20"/>
              </a:rPr>
              <a:t>isLowerCase() </a:t>
            </a:r>
            <a:br>
              <a:rPr lang="en-GB" dirty="0">
                <a:ea typeface="+mj-lt"/>
                <a:cs typeface="+mj-lt"/>
              </a:rPr>
            </a:br>
            <a:r>
              <a:rPr lang="en-GB" dirty="0">
                <a:ea typeface="+mj-lt"/>
                <a:cs typeface="+mj-lt"/>
                <a:hlinkClick r:id="rId21"/>
              </a:rPr>
              <a:t>isPrintable() </a:t>
            </a:r>
            <a:br>
              <a:rPr lang="en-GB" dirty="0">
                <a:ea typeface="+mj-lt"/>
                <a:cs typeface="+mj-lt"/>
              </a:rPr>
            </a:br>
            <a:r>
              <a:rPr lang="en-GB" dirty="0">
                <a:ea typeface="+mj-lt"/>
                <a:cs typeface="+mj-lt"/>
                <a:hlinkClick r:id="rId22"/>
              </a:rPr>
              <a:t>isPunct() </a:t>
            </a:r>
            <a:br>
              <a:rPr lang="en-GB" dirty="0">
                <a:ea typeface="+mj-lt"/>
                <a:cs typeface="+mj-lt"/>
              </a:rPr>
            </a:br>
            <a:r>
              <a:rPr lang="en-GB" dirty="0">
                <a:ea typeface="+mj-lt"/>
                <a:cs typeface="+mj-lt"/>
                <a:hlinkClick r:id="rId23"/>
              </a:rPr>
              <a:t>isSpace() </a:t>
            </a:r>
            <a:br>
              <a:rPr lang="en-GB" dirty="0">
                <a:ea typeface="+mj-lt"/>
                <a:cs typeface="+mj-lt"/>
              </a:rPr>
            </a:br>
            <a:r>
              <a:rPr lang="en-GB" dirty="0">
                <a:ea typeface="+mj-lt"/>
                <a:cs typeface="+mj-lt"/>
                <a:hlinkClick r:id="rId24"/>
              </a:rPr>
              <a:t>isUpperCase() </a:t>
            </a:r>
            <a:br>
              <a:rPr lang="en-GB" dirty="0">
                <a:ea typeface="+mj-lt"/>
                <a:cs typeface="+mj-lt"/>
              </a:rPr>
            </a:br>
            <a:r>
              <a:rPr lang="en-GB" dirty="0">
                <a:ea typeface="+mj-lt"/>
                <a:cs typeface="+mj-lt"/>
                <a:hlinkClick r:id="rId25"/>
              </a:rPr>
              <a:t>isWhitespace() </a:t>
            </a:r>
            <a:endParaRPr lang="en-GB">
              <a:ea typeface="+mj-lt"/>
              <a:cs typeface="+mj-lt"/>
              <a:hlinkClick r:id="rId25"/>
            </a:endParaRPr>
          </a:p>
          <a:p>
            <a:pPr>
              <a:buClr>
                <a:srgbClr val="8AD0D6"/>
              </a:buClr>
            </a:pPr>
            <a:endParaRPr lang="en-GB" b="1" dirty="0">
              <a:ea typeface="+mj-lt"/>
              <a:cs typeface="+mj-lt"/>
            </a:endParaRPr>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
        <p:nvSpPr>
          <p:cNvPr id="7" name="TextBox 6">
            <a:extLst>
              <a:ext uri="{FF2B5EF4-FFF2-40B4-BE49-F238E27FC236}">
                <a16:creationId xmlns:a16="http://schemas.microsoft.com/office/drawing/2014/main" id="{2542C0BF-C9A3-4E66-AB42-763B7EFF618B}"/>
              </a:ext>
            </a:extLst>
          </p:cNvPr>
          <p:cNvSpPr txBox="1"/>
          <p:nvPr/>
        </p:nvSpPr>
        <p:spPr>
          <a:xfrm>
            <a:off x="7949852" y="6164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6" name="Picture 8" descr="Text&#10;&#10;Description automatically generated">
            <a:extLst>
              <a:ext uri="{FF2B5EF4-FFF2-40B4-BE49-F238E27FC236}">
                <a16:creationId xmlns:a16="http://schemas.microsoft.com/office/drawing/2014/main" id="{9070B9F6-5A42-420E-8C88-BAEFC7D723B8}"/>
              </a:ext>
            </a:extLst>
          </p:cNvPr>
          <p:cNvPicPr>
            <a:picLocks noChangeAspect="1"/>
          </p:cNvPicPr>
          <p:nvPr/>
        </p:nvPicPr>
        <p:blipFill>
          <a:blip r:embed="rId26"/>
          <a:stretch>
            <a:fillRect/>
          </a:stretch>
        </p:blipFill>
        <p:spPr>
          <a:xfrm>
            <a:off x="10935222" y="5718429"/>
            <a:ext cx="1020872" cy="1016101"/>
          </a:xfrm>
          <a:prstGeom prst="rect">
            <a:avLst/>
          </a:prstGeom>
        </p:spPr>
      </p:pic>
      <p:pic>
        <p:nvPicPr>
          <p:cNvPr id="12" name="Picture 12">
            <a:extLst>
              <a:ext uri="{FF2B5EF4-FFF2-40B4-BE49-F238E27FC236}">
                <a16:creationId xmlns:a16="http://schemas.microsoft.com/office/drawing/2014/main" id="{59CFE953-A643-4B76-9748-ED11CD9AFEC1}"/>
              </a:ext>
            </a:extLst>
          </p:cNvPr>
          <p:cNvPicPr>
            <a:picLocks noChangeAspect="1"/>
          </p:cNvPicPr>
          <p:nvPr/>
        </p:nvPicPr>
        <p:blipFill>
          <a:blip r:embed="rId27"/>
          <a:stretch>
            <a:fillRect/>
          </a:stretch>
        </p:blipFill>
        <p:spPr>
          <a:xfrm>
            <a:off x="6264" y="4045778"/>
            <a:ext cx="4705609" cy="2816528"/>
          </a:xfrm>
          <a:prstGeom prst="rect">
            <a:avLst/>
          </a:prstGeom>
        </p:spPr>
      </p:pic>
    </p:spTree>
    <p:extLst>
      <p:ext uri="{BB962C8B-B14F-4D97-AF65-F5344CB8AC3E}">
        <p14:creationId xmlns:p14="http://schemas.microsoft.com/office/powerpoint/2010/main" val="383802648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3313"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p:cNvSpPr>
            <a:spLocks noGrp="1"/>
          </p:cNvSpPr>
          <p:nvPr>
            <p:ph type="title"/>
          </p:nvPr>
        </p:nvSpPr>
        <p:spPr>
          <a:xfrm>
            <a:off x="646111" y="690879"/>
            <a:ext cx="3682049" cy="5557519"/>
          </a:xfrm>
        </p:spPr>
        <p:txBody>
          <a:bodyPr anchor="ctr">
            <a:normAutofit/>
          </a:bodyPr>
          <a:lstStyle/>
          <a:p>
            <a:pPr algn="r"/>
            <a:r>
              <a:rPr lang="en-US" sz="2400" dirty="0">
                <a:ea typeface="+mj-lt"/>
                <a:cs typeface="+mj-lt"/>
              </a:rPr>
              <a:t>A </a:t>
            </a:r>
            <a:br>
              <a:rPr lang="en-US" sz="2400" dirty="0">
                <a:ea typeface="+mj-lt"/>
                <a:cs typeface="+mj-lt"/>
              </a:rPr>
            </a:br>
            <a:r>
              <a:rPr lang="en-US" sz="2400" dirty="0">
                <a:ea typeface="+mj-lt"/>
                <a:cs typeface="+mj-lt"/>
              </a:rPr>
              <a:t>Little </a:t>
            </a:r>
            <a:br>
              <a:rPr lang="en-US" sz="2400" dirty="0">
                <a:ea typeface="+mj-lt"/>
                <a:cs typeface="+mj-lt"/>
              </a:rPr>
            </a:br>
            <a:r>
              <a:rPr lang="en-US" sz="2400" dirty="0">
                <a:ea typeface="+mj-lt"/>
                <a:cs typeface="+mj-lt"/>
              </a:rPr>
              <a:t>Bit </a:t>
            </a:r>
            <a:br>
              <a:rPr lang="en-US" sz="2400" dirty="0">
                <a:ea typeface="+mj-lt"/>
                <a:cs typeface="+mj-lt"/>
              </a:rPr>
            </a:br>
            <a:r>
              <a:rPr lang="en-US" sz="2400" dirty="0">
                <a:ea typeface="+mj-lt"/>
                <a:cs typeface="+mj-lt"/>
              </a:rPr>
              <a:t>About </a:t>
            </a:r>
            <a:br>
              <a:rPr lang="en-US" sz="2400" dirty="0">
                <a:ea typeface="+mj-lt"/>
                <a:cs typeface="+mj-lt"/>
              </a:rPr>
            </a:br>
            <a:r>
              <a:rPr lang="en-US" sz="2400" dirty="0">
                <a:ea typeface="+mj-lt"/>
                <a:cs typeface="+mj-lt"/>
              </a:rPr>
              <a:t>Programming</a:t>
            </a:r>
            <a:br>
              <a:rPr lang="en-US" sz="2400" dirty="0"/>
            </a:br>
            <a:br>
              <a:rPr lang="en-US" sz="2400" dirty="0"/>
            </a:br>
            <a:br>
              <a:rPr lang="en-US" sz="2400" dirty="0"/>
            </a:br>
            <a:br>
              <a:rPr lang="en-US" sz="2400" dirty="0"/>
            </a:br>
            <a:br>
              <a:rPr lang="en-US" sz="2400" dirty="0"/>
            </a:br>
            <a:br>
              <a:rPr lang="en-US" sz="2400" dirty="0"/>
            </a:br>
            <a:endParaRPr lang="en-US" sz="2400">
              <a:solidFill>
                <a:srgbClr val="FFFFFF"/>
              </a:solidFill>
            </a:endParaRPr>
          </a:p>
        </p:txBody>
      </p:sp>
      <p:sp>
        <p:nvSpPr>
          <p:cNvPr id="3" name="Content Placeholder"/>
          <p:cNvSpPr>
            <a:spLocks noGrp="1"/>
          </p:cNvSpPr>
          <p:nvPr>
            <p:ph idx="1"/>
          </p:nvPr>
        </p:nvSpPr>
        <p:spPr>
          <a:xfrm>
            <a:off x="5101999" y="325539"/>
            <a:ext cx="5532401" cy="6757929"/>
          </a:xfrm>
        </p:spPr>
        <p:txBody>
          <a:bodyPr vert="horz" lIns="91440" tIns="45720" rIns="91440" bIns="45720" rtlCol="0" anchor="ctr">
            <a:normAutofit fontScale="62500" lnSpcReduction="20000"/>
          </a:bodyPr>
          <a:lstStyle/>
          <a:p>
            <a:pPr>
              <a:buClr>
                <a:srgbClr val="8AD0D6"/>
              </a:buClr>
            </a:pPr>
            <a:r>
              <a:rPr lang="en-GB" dirty="0"/>
              <a:t>Functions</a:t>
            </a:r>
            <a:endParaRPr lang="en-GB" dirty="0">
              <a:ea typeface="+mj-lt"/>
              <a:cs typeface="+mj-lt"/>
            </a:endParaRPr>
          </a:p>
          <a:p>
            <a:pPr marL="0" indent="0">
              <a:buClr>
                <a:srgbClr val="8AD0D6"/>
              </a:buClr>
              <a:buNone/>
            </a:pPr>
            <a:r>
              <a:rPr lang="en-GB" dirty="0">
                <a:ea typeface="+mj-lt"/>
                <a:cs typeface="+mj-lt"/>
              </a:rPr>
              <a:t>         For controlling the Arduino board and performing computations.</a:t>
            </a:r>
            <a:endParaRPr lang="en-GB" dirty="0"/>
          </a:p>
          <a:p>
            <a:pPr>
              <a:buClr>
                <a:srgbClr val="8AD0D6"/>
              </a:buClr>
            </a:pPr>
            <a:r>
              <a:rPr lang="en-GB" b="1" dirty="0"/>
              <a:t>Random Numbers</a:t>
            </a:r>
            <a:endParaRPr lang="en-GB" dirty="0"/>
          </a:p>
          <a:p>
            <a:pPr>
              <a:buClr>
                <a:srgbClr val="8AD0D6"/>
              </a:buClr>
            </a:pPr>
            <a:r>
              <a:rPr lang="en-GB" dirty="0">
                <a:ea typeface="+mj-lt"/>
                <a:cs typeface="+mj-lt"/>
                <a:hlinkClick r:id="rId2"/>
              </a:rPr>
              <a:t>random() </a:t>
            </a:r>
            <a:br>
              <a:rPr lang="en-GB" dirty="0">
                <a:ea typeface="+mj-lt"/>
                <a:cs typeface="+mj-lt"/>
              </a:rPr>
            </a:br>
            <a:r>
              <a:rPr lang="en-GB" dirty="0">
                <a:ea typeface="+mj-lt"/>
                <a:cs typeface="+mj-lt"/>
                <a:hlinkClick r:id="rId3"/>
              </a:rPr>
              <a:t>randomSeed() </a:t>
            </a:r>
            <a:br>
              <a:rPr lang="en-GB" dirty="0">
                <a:ea typeface="+mj-lt"/>
                <a:cs typeface="+mj-lt"/>
              </a:rPr>
            </a:br>
            <a:endParaRPr lang="en-GB" dirty="0">
              <a:ea typeface="+mj-lt"/>
              <a:cs typeface="+mj-lt"/>
            </a:endParaRPr>
          </a:p>
          <a:p>
            <a:pPr>
              <a:buClr>
                <a:srgbClr val="8AD0D6"/>
              </a:buClr>
            </a:pPr>
            <a:r>
              <a:rPr lang="en-GB" b="1" dirty="0"/>
              <a:t>Bits and Bytes</a:t>
            </a:r>
            <a:endParaRPr lang="en-GB" dirty="0"/>
          </a:p>
          <a:p>
            <a:pPr>
              <a:buClr>
                <a:srgbClr val="8AD0D6"/>
              </a:buClr>
            </a:pPr>
            <a:r>
              <a:rPr lang="en-GB" dirty="0">
                <a:ea typeface="+mj-lt"/>
                <a:cs typeface="+mj-lt"/>
                <a:hlinkClick r:id="rId4"/>
              </a:rPr>
              <a:t>bit() </a:t>
            </a:r>
            <a:br>
              <a:rPr lang="en-GB" dirty="0">
                <a:ea typeface="+mj-lt"/>
                <a:cs typeface="+mj-lt"/>
              </a:rPr>
            </a:br>
            <a:r>
              <a:rPr lang="en-GB" dirty="0">
                <a:ea typeface="+mj-lt"/>
                <a:cs typeface="+mj-lt"/>
                <a:hlinkClick r:id="rId5"/>
              </a:rPr>
              <a:t>bitClear() </a:t>
            </a:r>
            <a:br>
              <a:rPr lang="en-GB" dirty="0">
                <a:ea typeface="+mj-lt"/>
                <a:cs typeface="+mj-lt"/>
              </a:rPr>
            </a:br>
            <a:r>
              <a:rPr lang="en-GB" dirty="0">
                <a:ea typeface="+mj-lt"/>
                <a:cs typeface="+mj-lt"/>
                <a:hlinkClick r:id="rId6"/>
              </a:rPr>
              <a:t>bitRead() </a:t>
            </a:r>
            <a:br>
              <a:rPr lang="en-GB" dirty="0">
                <a:ea typeface="+mj-lt"/>
                <a:cs typeface="+mj-lt"/>
              </a:rPr>
            </a:br>
            <a:r>
              <a:rPr lang="en-GB" dirty="0">
                <a:ea typeface="+mj-lt"/>
                <a:cs typeface="+mj-lt"/>
                <a:hlinkClick r:id="rId7"/>
              </a:rPr>
              <a:t>bitSet() </a:t>
            </a:r>
            <a:br>
              <a:rPr lang="en-GB" dirty="0">
                <a:ea typeface="+mj-lt"/>
                <a:cs typeface="+mj-lt"/>
              </a:rPr>
            </a:br>
            <a:r>
              <a:rPr lang="en-GB" dirty="0">
                <a:ea typeface="+mj-lt"/>
                <a:cs typeface="+mj-lt"/>
                <a:hlinkClick r:id="rId8"/>
              </a:rPr>
              <a:t>bitWrite() </a:t>
            </a:r>
            <a:br>
              <a:rPr lang="en-GB" dirty="0">
                <a:ea typeface="+mj-lt"/>
                <a:cs typeface="+mj-lt"/>
              </a:rPr>
            </a:br>
            <a:r>
              <a:rPr lang="en-GB" dirty="0">
                <a:ea typeface="+mj-lt"/>
                <a:cs typeface="+mj-lt"/>
                <a:hlinkClick r:id="rId9"/>
              </a:rPr>
              <a:t>highByte() </a:t>
            </a:r>
            <a:br>
              <a:rPr lang="en-GB" dirty="0">
                <a:ea typeface="+mj-lt"/>
                <a:cs typeface="+mj-lt"/>
              </a:rPr>
            </a:br>
            <a:r>
              <a:rPr lang="en-GB" dirty="0">
                <a:ea typeface="+mj-lt"/>
                <a:cs typeface="+mj-lt"/>
                <a:hlinkClick r:id="rId10"/>
              </a:rPr>
              <a:t>lowByte() </a:t>
            </a:r>
            <a:br>
              <a:rPr lang="en-GB" dirty="0">
                <a:ea typeface="+mj-lt"/>
                <a:cs typeface="+mj-lt"/>
              </a:rPr>
            </a:br>
            <a:endParaRPr lang="en-GB" dirty="0">
              <a:ea typeface="+mj-lt"/>
              <a:cs typeface="+mj-lt"/>
            </a:endParaRPr>
          </a:p>
          <a:p>
            <a:pPr>
              <a:buClr>
                <a:srgbClr val="8AD0D6"/>
              </a:buClr>
            </a:pPr>
            <a:r>
              <a:rPr lang="en-GB" b="1" dirty="0"/>
              <a:t>External Interrupts</a:t>
            </a:r>
            <a:endParaRPr lang="en-GB" dirty="0"/>
          </a:p>
          <a:p>
            <a:pPr>
              <a:buClr>
                <a:srgbClr val="8AD0D6"/>
              </a:buClr>
            </a:pPr>
            <a:r>
              <a:rPr lang="en-GB" dirty="0">
                <a:ea typeface="+mj-lt"/>
                <a:cs typeface="+mj-lt"/>
                <a:hlinkClick r:id="rId11"/>
              </a:rPr>
              <a:t>attachInterrupt() </a:t>
            </a:r>
            <a:br>
              <a:rPr lang="en-GB" dirty="0">
                <a:ea typeface="+mj-lt"/>
                <a:cs typeface="+mj-lt"/>
              </a:rPr>
            </a:br>
            <a:r>
              <a:rPr lang="en-GB" dirty="0">
                <a:ea typeface="+mj-lt"/>
                <a:cs typeface="+mj-lt"/>
                <a:hlinkClick r:id="rId12"/>
              </a:rPr>
              <a:t>detachInterrupt() </a:t>
            </a:r>
            <a:br>
              <a:rPr lang="en-GB" dirty="0">
                <a:ea typeface="+mj-lt"/>
                <a:cs typeface="+mj-lt"/>
              </a:rPr>
            </a:br>
            <a:endParaRPr lang="en-GB" dirty="0">
              <a:ea typeface="+mj-lt"/>
              <a:cs typeface="+mj-lt"/>
            </a:endParaRPr>
          </a:p>
          <a:p>
            <a:pPr>
              <a:buClr>
                <a:srgbClr val="8AD0D6"/>
              </a:buClr>
            </a:pPr>
            <a:r>
              <a:rPr lang="en-GB" b="1" dirty="0"/>
              <a:t>Interrupts</a:t>
            </a:r>
            <a:endParaRPr lang="en-GB" dirty="0"/>
          </a:p>
          <a:p>
            <a:pPr>
              <a:buClr>
                <a:srgbClr val="8AD0D6"/>
              </a:buClr>
            </a:pPr>
            <a:r>
              <a:rPr lang="en-GB" dirty="0">
                <a:ea typeface="+mj-lt"/>
                <a:cs typeface="+mj-lt"/>
                <a:hlinkClick r:id="rId13"/>
              </a:rPr>
              <a:t>interrupts() </a:t>
            </a:r>
            <a:br>
              <a:rPr lang="en-GB" dirty="0">
                <a:ea typeface="+mj-lt"/>
                <a:cs typeface="+mj-lt"/>
              </a:rPr>
            </a:br>
            <a:r>
              <a:rPr lang="en-GB" dirty="0">
                <a:ea typeface="+mj-lt"/>
                <a:cs typeface="+mj-lt"/>
                <a:hlinkClick r:id="rId14"/>
              </a:rPr>
              <a:t>noInterrupts() </a:t>
            </a:r>
            <a:br>
              <a:rPr lang="en-GB" dirty="0">
                <a:ea typeface="+mj-lt"/>
                <a:cs typeface="+mj-lt"/>
              </a:rPr>
            </a:br>
            <a:endParaRPr lang="en-GB" dirty="0">
              <a:ea typeface="+mj-lt"/>
              <a:cs typeface="+mj-lt"/>
            </a:endParaRPr>
          </a:p>
          <a:p>
            <a:pPr>
              <a:buClr>
                <a:srgbClr val="8AD0D6"/>
              </a:buClr>
            </a:pPr>
            <a:r>
              <a:rPr lang="en-GB" b="1" dirty="0"/>
              <a:t>Communication</a:t>
            </a:r>
            <a:endParaRPr lang="en-GB" dirty="0"/>
          </a:p>
          <a:p>
            <a:pPr>
              <a:buClr>
                <a:srgbClr val="8AD0D6"/>
              </a:buClr>
            </a:pPr>
            <a:r>
              <a:rPr lang="en-GB" dirty="0">
                <a:ea typeface="+mj-lt"/>
                <a:cs typeface="+mj-lt"/>
                <a:hlinkClick r:id="rId15"/>
              </a:rPr>
              <a:t>Serial </a:t>
            </a:r>
            <a:br>
              <a:rPr lang="en-GB" dirty="0">
                <a:ea typeface="+mj-lt"/>
                <a:cs typeface="+mj-lt"/>
              </a:rPr>
            </a:br>
            <a:r>
              <a:rPr lang="en-GB" dirty="0">
                <a:ea typeface="+mj-lt"/>
                <a:cs typeface="+mj-lt"/>
                <a:hlinkClick r:id="rId16"/>
              </a:rPr>
              <a:t>Stream </a:t>
            </a:r>
            <a:br>
              <a:rPr lang="en-GB" dirty="0">
                <a:ea typeface="+mj-lt"/>
                <a:cs typeface="+mj-lt"/>
              </a:rPr>
            </a:br>
            <a:endParaRPr lang="en-GB" dirty="0">
              <a:ea typeface="+mj-lt"/>
              <a:cs typeface="+mj-lt"/>
            </a:endParaRPr>
          </a:p>
          <a:p>
            <a:pPr>
              <a:buClr>
                <a:srgbClr val="8AD0D6"/>
              </a:buClr>
            </a:pPr>
            <a:r>
              <a:rPr lang="en-GB" b="1" dirty="0"/>
              <a:t>USB</a:t>
            </a:r>
            <a:endParaRPr lang="en-GB" dirty="0"/>
          </a:p>
          <a:p>
            <a:pPr>
              <a:buClr>
                <a:srgbClr val="8AD0D6"/>
              </a:buClr>
            </a:pPr>
            <a:r>
              <a:rPr lang="en-GB" dirty="0">
                <a:ea typeface="+mj-lt"/>
                <a:cs typeface="+mj-lt"/>
                <a:hlinkClick r:id="rId17"/>
              </a:rPr>
              <a:t>Keyboard </a:t>
            </a:r>
            <a:br>
              <a:rPr lang="en-GB" dirty="0">
                <a:ea typeface="+mj-lt"/>
                <a:cs typeface="+mj-lt"/>
              </a:rPr>
            </a:br>
            <a:r>
              <a:rPr lang="en-GB" dirty="0">
                <a:ea typeface="+mj-lt"/>
                <a:cs typeface="+mj-lt"/>
                <a:hlinkClick r:id="rId18"/>
              </a:rPr>
              <a:t>Mouse </a:t>
            </a:r>
            <a:endParaRPr lang="en-GB"/>
          </a:p>
          <a:p>
            <a:pPr>
              <a:buClr>
                <a:srgbClr val="8AD0D6"/>
              </a:buClr>
            </a:pPr>
            <a:endParaRPr lang="en-GB" b="1" dirty="0"/>
          </a:p>
          <a:p>
            <a:pPr>
              <a:buClr>
                <a:srgbClr val="8AD0D6"/>
              </a:buClr>
            </a:pPr>
            <a:endParaRPr lang="en-GB" dirty="0">
              <a:ea typeface="+mj-lt"/>
              <a:cs typeface="+mj-lt"/>
            </a:endParaRPr>
          </a:p>
        </p:txBody>
      </p:sp>
      <p:sp>
        <p:nvSpPr>
          <p:cNvPr id="5" name="TextBox 4">
            <a:extLst>
              <a:ext uri="{FF2B5EF4-FFF2-40B4-BE49-F238E27FC236}">
                <a16:creationId xmlns:a16="http://schemas.microsoft.com/office/drawing/2014/main" id="{BC2C561F-F695-482F-9ECA-9F74D9C876F8}"/>
              </a:ext>
            </a:extLst>
          </p:cNvPr>
          <p:cNvSpPr txBox="1"/>
          <p:nvPr/>
        </p:nvSpPr>
        <p:spPr>
          <a:xfrm>
            <a:off x="10534650" y="323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sp>
        <p:nvSpPr>
          <p:cNvPr id="7" name="TextBox 6">
            <a:extLst>
              <a:ext uri="{FF2B5EF4-FFF2-40B4-BE49-F238E27FC236}">
                <a16:creationId xmlns:a16="http://schemas.microsoft.com/office/drawing/2014/main" id="{2542C0BF-C9A3-4E66-AB42-763B7EFF618B}"/>
              </a:ext>
            </a:extLst>
          </p:cNvPr>
          <p:cNvSpPr txBox="1"/>
          <p:nvPr/>
        </p:nvSpPr>
        <p:spPr>
          <a:xfrm>
            <a:off x="7949852" y="6164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6" name="Picture 8" descr="Text&#10;&#10;Description automatically generated">
            <a:extLst>
              <a:ext uri="{FF2B5EF4-FFF2-40B4-BE49-F238E27FC236}">
                <a16:creationId xmlns:a16="http://schemas.microsoft.com/office/drawing/2014/main" id="{9070B9F6-5A42-420E-8C88-BAEFC7D723B8}"/>
              </a:ext>
            </a:extLst>
          </p:cNvPr>
          <p:cNvPicPr>
            <a:picLocks noChangeAspect="1"/>
          </p:cNvPicPr>
          <p:nvPr/>
        </p:nvPicPr>
        <p:blipFill>
          <a:blip r:embed="rId19"/>
          <a:stretch>
            <a:fillRect/>
          </a:stretch>
        </p:blipFill>
        <p:spPr>
          <a:xfrm>
            <a:off x="10935222" y="5718429"/>
            <a:ext cx="1020872" cy="1016101"/>
          </a:xfrm>
          <a:prstGeom prst="rect">
            <a:avLst/>
          </a:prstGeom>
        </p:spPr>
      </p:pic>
      <p:pic>
        <p:nvPicPr>
          <p:cNvPr id="12" name="Picture 12">
            <a:extLst>
              <a:ext uri="{FF2B5EF4-FFF2-40B4-BE49-F238E27FC236}">
                <a16:creationId xmlns:a16="http://schemas.microsoft.com/office/drawing/2014/main" id="{59CFE953-A643-4B76-9748-ED11CD9AFEC1}"/>
              </a:ext>
            </a:extLst>
          </p:cNvPr>
          <p:cNvPicPr>
            <a:picLocks noChangeAspect="1"/>
          </p:cNvPicPr>
          <p:nvPr/>
        </p:nvPicPr>
        <p:blipFill>
          <a:blip r:embed="rId20"/>
          <a:stretch>
            <a:fillRect/>
          </a:stretch>
        </p:blipFill>
        <p:spPr>
          <a:xfrm>
            <a:off x="6264" y="4045778"/>
            <a:ext cx="4705609" cy="2816528"/>
          </a:xfrm>
          <a:prstGeom prst="rect">
            <a:avLst/>
          </a:prstGeom>
        </p:spPr>
      </p:pic>
    </p:spTree>
    <p:extLst>
      <p:ext uri="{BB962C8B-B14F-4D97-AF65-F5344CB8AC3E}">
        <p14:creationId xmlns:p14="http://schemas.microsoft.com/office/powerpoint/2010/main" val="1256907283"/>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trixVTI">
  <a:themeElements>
    <a:clrScheme name="AnalogousFromDarkSeedLeftStep">
      <a:dk1>
        <a:srgbClr val="000000"/>
      </a:dk1>
      <a:lt1>
        <a:srgbClr val="FFFFFF"/>
      </a:lt1>
      <a:dk2>
        <a:srgbClr val="1C2031"/>
      </a:dk2>
      <a:lt2>
        <a:srgbClr val="F0F3F2"/>
      </a:lt2>
      <a:accent1>
        <a:srgbClr val="E42B91"/>
      </a:accent1>
      <a:accent2>
        <a:srgbClr val="D31ACC"/>
      </a:accent2>
      <a:accent3>
        <a:srgbClr val="9E2BE4"/>
      </a:accent3>
      <a:accent4>
        <a:srgbClr val="4E2CD6"/>
      </a:accent4>
      <a:accent5>
        <a:srgbClr val="2B53E4"/>
      </a:accent5>
      <a:accent6>
        <a:srgbClr val="1A8ED3"/>
      </a:accent6>
      <a:hlink>
        <a:srgbClr val="3F45BF"/>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RetrospectVTI">
  <a:themeElements>
    <a:clrScheme name="AnalogousFromDarkSeedLeftStep">
      <a:dk1>
        <a:srgbClr val="000000"/>
      </a:dk1>
      <a:lt1>
        <a:srgbClr val="FFFFFF"/>
      </a:lt1>
      <a:dk2>
        <a:srgbClr val="1B2431"/>
      </a:dk2>
      <a:lt2>
        <a:srgbClr val="F1F3F0"/>
      </a:lt2>
      <a:accent1>
        <a:srgbClr val="C829E7"/>
      </a:accent1>
      <a:accent2>
        <a:srgbClr val="6919D5"/>
      </a:accent2>
      <a:accent3>
        <a:srgbClr val="2A29E7"/>
      </a:accent3>
      <a:accent4>
        <a:srgbClr val="1765D5"/>
      </a:accent4>
      <a:accent5>
        <a:srgbClr val="27BBDA"/>
      </a:accent5>
      <a:accent6>
        <a:srgbClr val="15C399"/>
      </a:accent6>
      <a:hlink>
        <a:srgbClr val="3F93BF"/>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0</TotalTime>
  <Words>12</Words>
  <Application>Microsoft Office PowerPoint</Application>
  <PresentationFormat>Widescreen</PresentationFormat>
  <Paragraphs>4</Paragraphs>
  <Slides>77</Slides>
  <Notes>0</Notes>
  <HiddenSlides>0</HiddenSlides>
  <MMClips>0</MMClips>
  <ScaleCrop>false</ScaleCrop>
  <HeadingPairs>
    <vt:vector size="4" baseType="variant">
      <vt:variant>
        <vt:lpstr>Theme</vt:lpstr>
      </vt:variant>
      <vt:variant>
        <vt:i4>3</vt:i4>
      </vt:variant>
      <vt:variant>
        <vt:lpstr>Slide Titles</vt:lpstr>
      </vt:variant>
      <vt:variant>
        <vt:i4>77</vt:i4>
      </vt:variant>
    </vt:vector>
  </HeadingPairs>
  <TitlesOfParts>
    <vt:vector size="80" baseType="lpstr">
      <vt:lpstr>MatrixVTI</vt:lpstr>
      <vt:lpstr>Ion</vt:lpstr>
      <vt:lpstr>RetrospectVTI</vt:lpstr>
      <vt:lpstr>Embedded  System  Training</vt:lpstr>
      <vt:lpstr>        I N T R O D U C T I O N.       </vt:lpstr>
      <vt:lpstr>C O N T E N T   </vt:lpstr>
      <vt:lpstr>A U R D I N O        </vt:lpstr>
      <vt:lpstr>WHAT  IS  THE AURDINO?      </vt:lpstr>
      <vt:lpstr>LETS GET STARTED!        </vt:lpstr>
      <vt:lpstr>A  Little  Bit  About  Programming      </vt:lpstr>
      <vt:lpstr>A  Little  Bit  About  Programming      </vt:lpstr>
      <vt:lpstr>A  Little  Bit  About  Programming      </vt:lpstr>
      <vt:lpstr>A  Little  Bit  About  Programming      </vt:lpstr>
      <vt:lpstr>A  Little  Bit  About  Programming      </vt:lpstr>
      <vt:lpstr>A  Little  Bit  About  Programming      </vt:lpstr>
      <vt:lpstr>A  Little  Bit  About  Programming      </vt:lpstr>
      <vt:lpstr>A  Little  Bit  About  Programming      </vt:lpstr>
      <vt:lpstr>OUR FIRST PROGRAM        </vt:lpstr>
      <vt:lpstr>T E R M I N O L O G Y        </vt:lpstr>
      <vt:lpstr>DIGITAL?   ANALOG?        </vt:lpstr>
      <vt:lpstr>D I G I T A L I/0        </vt:lpstr>
      <vt:lpstr>COMPUTER  SYSTEM       </vt:lpstr>
      <vt:lpstr>BLOCK   DIGRAM       </vt:lpstr>
      <vt:lpstr>CENTRAL  PROCESSING  UNIT       </vt:lpstr>
      <vt:lpstr>M E M O R Y        </vt:lpstr>
      <vt:lpstr>INPUT/OUTPUT  UNIT       </vt:lpstr>
      <vt:lpstr>DATA  SIZE       </vt:lpstr>
      <vt:lpstr>EMBEDDED  S Y S T E M       </vt:lpstr>
      <vt:lpstr>             COMPONENTS                                  OF       EMBEDDED SYSTEM        </vt:lpstr>
      <vt:lpstr>D E S I G N I N G         </vt:lpstr>
      <vt:lpstr>EMBEDDED APPLICATIONS        </vt:lpstr>
      <vt:lpstr>MICROCOMPUTERS        </vt:lpstr>
      <vt:lpstr>CLASSIFICATION  OF  MICROCONTRLLER        </vt:lpstr>
      <vt:lpstr>     </vt:lpstr>
      <vt:lpstr>8051  Family  Members        </vt:lpstr>
      <vt:lpstr>8051  Basic  Component        </vt:lpstr>
      <vt:lpstr>Block  Diagram        </vt:lpstr>
      <vt:lpstr>Special Function Registers (SFR)        </vt:lpstr>
      <vt:lpstr>Central Processor Unit (CPU)        </vt:lpstr>
      <vt:lpstr>Memory  Organization        </vt:lpstr>
      <vt:lpstr>Pin  out  Description       </vt:lpstr>
      <vt:lpstr>Pin  out  Description</vt:lpstr>
      <vt:lpstr>Pull-Up  Resistors        </vt:lpstr>
      <vt:lpstr>STACK        </vt:lpstr>
      <vt:lpstr>Analog  To  Digital converter  (ADC)       </vt:lpstr>
      <vt:lpstr>Steps to interface 0809 ADC with 8051 uc         </vt:lpstr>
      <vt:lpstr>Baud  Rates  in  the  8051        </vt:lpstr>
      <vt:lpstr>                   Registers                    regarding                       serial               communication.          </vt:lpstr>
      <vt:lpstr>Transfer  Data  with  the  TI flag        </vt:lpstr>
      <vt:lpstr>Transfer  Data  with  the  TI flag        </vt:lpstr>
      <vt:lpstr>ROBOTICS        </vt:lpstr>
      <vt:lpstr>                         Degrees                                    of                            freedom         </vt:lpstr>
      <vt:lpstr>Interfacing of  8051 with  DC Motors        </vt:lpstr>
      <vt:lpstr>PWM        </vt:lpstr>
      <vt:lpstr>Interfacing of  8051  with  Stepper motor        </vt:lpstr>
      <vt:lpstr>Direction,    steps    of  stepper motor        </vt:lpstr>
      <vt:lpstr>Direction    steps   and  speed of  stepper motor        </vt:lpstr>
      <vt:lpstr>HC-05  Bluetooth         Module</vt:lpstr>
      <vt:lpstr>Pin  Description        </vt:lpstr>
      <vt:lpstr>APPLICATIONS        </vt:lpstr>
      <vt:lpstr>ESP – 8266   Wifi module        </vt:lpstr>
      <vt:lpstr>Communication With                           Nodemcu                              UART                                I2C                                 SPI        </vt:lpstr>
      <vt:lpstr>                         Sensors                                  with                             Arduino          </vt:lpstr>
      <vt:lpstr>Serial  communication        </vt:lpstr>
      <vt:lpstr>P R J O J E C T S        </vt:lpstr>
      <vt:lpstr>P R J O J E C T S        </vt:lpstr>
      <vt:lpstr>P R J O J E C T S        </vt:lpstr>
      <vt:lpstr>P R J O J E C T S        </vt:lpstr>
      <vt:lpstr>P R J O J E C T S        </vt:lpstr>
      <vt:lpstr>P R J O J E C T S        </vt:lpstr>
      <vt:lpstr>P R J O J E C T S        </vt:lpstr>
      <vt:lpstr>P R J O J E C T S        </vt:lpstr>
      <vt:lpstr>P R J O J E C T S        </vt:lpstr>
      <vt:lpstr>P R J O J E C T S        </vt:lpstr>
      <vt:lpstr>P R J O J E C T S        </vt:lpstr>
      <vt:lpstr>P R J O J E C T S        </vt:lpstr>
      <vt:lpstr>P R J O J E C T S        </vt:lpstr>
      <vt:lpstr>P R J O J E C T S        </vt:lpstr>
      <vt:lpstr>P R J O J E C T S        </vt:lpstr>
      <vt:lpstr>C E R T I F I C A T 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1801</cp:revision>
  <dcterms:created xsi:type="dcterms:W3CDTF">2021-09-16T02:45:34Z</dcterms:created>
  <dcterms:modified xsi:type="dcterms:W3CDTF">2021-10-07T03:37:52Z</dcterms:modified>
</cp:coreProperties>
</file>